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1560" r:id="rId2"/>
    <p:sldId id="1637" r:id="rId3"/>
    <p:sldId id="2641" r:id="rId4"/>
    <p:sldId id="4878" r:id="rId5"/>
    <p:sldId id="4885" r:id="rId6"/>
    <p:sldId id="4884" r:id="rId7"/>
    <p:sldId id="18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2" autoAdjust="0"/>
    <p:restoredTop sz="78923" autoAdjust="0"/>
  </p:normalViewPr>
  <p:slideViewPr>
    <p:cSldViewPr snapToGrid="0">
      <p:cViewPr varScale="1">
        <p:scale>
          <a:sx n="92" d="100"/>
          <a:sy n="92" d="100"/>
        </p:scale>
        <p:origin x="8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EC924-6086-4D30-8D29-6893EA8F8BFF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72F40-EF31-4FE7-A2A6-491209A7F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3258994/data-protection/cybersecurity-skills-shortage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3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 hear from our customers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Threats continue to grow in complexity and volume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typical enterprise uses more the 40 different solutions. Each one of these solutions generates lots of noise and false positives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of automation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you need to investigate and triage each alert manually which increases the time to responded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Investigation of attacks is getting more and more complex and time-consuming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second counts when SecOps personnel are handling a threat that might jeopardize their organization. 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clock is ticking fast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investigation requires highly skilled security analysts and can often take days or even weeks.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global shortage of security analysts and experience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for skilled security professionals has greatly increased, and supply cannot meet current or future demand.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 a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recent report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CSO magazine showed that this global talent shortage will increase to 3.5 million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unfilled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security jobs by 2021.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Ac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allenge we at Microsoft believe that we can uniquely help with.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84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567"/>
              </a:spcAft>
              <a:buFont typeface="Arial" panose="020B0604020202020204" pitchFamily="34" charset="0"/>
              <a:buNone/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Now I want you to imagine a world where your SecOps team is empowered by the cloud</a:t>
            </a:r>
          </a:p>
          <a:p>
            <a:pPr marL="0" indent="0">
              <a:spcAft>
                <a:spcPts val="567"/>
              </a:spcAft>
              <a:buFont typeface="Arial" panose="020B0604020202020204" pitchFamily="34" charset="0"/>
              <a:buNone/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spcAft>
                <a:spcPts val="567"/>
              </a:spcAft>
              <a:buFont typeface="Arial" panose="020B0604020202020204" pitchFamily="34" charset="0"/>
              <a:buNone/>
            </a:pPr>
            <a:r>
              <a:rPr lang="en-US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Harnessing the power of cloud will set your SecOps teams free of IT work and help them focus on security work with no limits.</a:t>
            </a:r>
          </a:p>
          <a:p>
            <a:pPr marL="0" indent="0">
              <a:spcAft>
                <a:spcPts val="567"/>
              </a:spcAft>
              <a:buFont typeface="Arial" panose="020B0604020202020204" pitchFamily="34" charset="0"/>
              <a:buNone/>
            </a:pPr>
            <a:endParaRPr lang="en-US" baseline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spcAft>
                <a:spcPts val="567"/>
              </a:spcAft>
              <a:buFont typeface="Arial" panose="020B0604020202020204" pitchFamily="34" charset="0"/>
              <a:buNone/>
            </a:pPr>
            <a:r>
              <a:rPr lang="en-US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stead of focusing on IT we want you to </a:t>
            </a:r>
            <a:r>
              <a:rPr lang="en-US" b="1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Focus on Security! </a:t>
            </a:r>
          </a:p>
          <a:p>
            <a:pPr marL="0" indent="0">
              <a:spcAft>
                <a:spcPts val="567"/>
              </a:spcAft>
              <a:buFont typeface="Arial" panose="020B0604020202020204" pitchFamily="34" charset="0"/>
              <a:buNone/>
            </a:pPr>
            <a:endParaRPr lang="en-US" b="1" baseline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spcAft>
                <a:spcPts val="567"/>
              </a:spcAft>
              <a:buFont typeface="Arial" panose="020B0604020202020204" pitchFamily="34" charset="0"/>
              <a:buNone/>
            </a:pPr>
            <a:r>
              <a:rPr lang="en-US" b="1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Using the cloud your security team can achieve more</a:t>
            </a:r>
            <a:endParaRPr lang="en-US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108002" indent="-108002">
              <a:spcAft>
                <a:spcPts val="567"/>
              </a:spcAft>
              <a:buFont typeface="Arial" panose="020B0604020202020204" pitchFamily="34" charset="0"/>
              <a:buChar char="•"/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86372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1/14/2020 9:41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68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why we re-imagined the SIEM + SOAR  + investigation and hunting tools to introduce a new cloud-native solution called Microsoft Azure Sentinel –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806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don’t need to take care about infrastructure anymore</a:t>
            </a:r>
          </a:p>
          <a:p>
            <a:endParaRPr lang="en-US" dirty="0"/>
          </a:p>
          <a:p>
            <a:r>
              <a:rPr lang="en-US" b="1" dirty="0"/>
              <a:t>Forget about IT and focus on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3781D-01B7-4438-A979-A25524D4D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3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Sentinel makes it easy to from all sources across your apps, services, infrastructure, and networks, whether they reside on-premises, in Azure or in other Clouds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suite that allows you to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across the enterprise whether its on premises, Azure and other clouds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 and detect threats quickly with AI on your side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6EE9F-37DA-4803-97B9-12D69F3858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16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cover the </a:t>
            </a:r>
            <a:r>
              <a:rPr lang="en-US"/>
              <a:t>following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72F40-EF31-4FE7-A2A6-491209A7F8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3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2BBF-23A2-48D2-AA89-3E83A40B3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4A898-E1E9-44E2-A0BF-BFE07C2D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D5528-7847-4E7E-96BC-85AED3AD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99E94-D126-4781-BE60-D3153628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B402F-F8F4-4D91-B853-FBDDCF44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3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8505-39A0-412E-86E6-2A3EFD59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5560F-A439-4977-A729-FB8BFF2ED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8541E-2E35-478E-B3EE-168C58D4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3B476-323B-432C-BB90-3C0DF9B1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84E2-B9F5-48C5-A1BB-E32BDABA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0B0496-BE2E-40B5-8165-11A60383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D45E9-4320-4ECD-B251-27D1A5B68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56F4A-910B-41F2-B943-EE864017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02AF2-221A-4E0C-B760-5C8E4F57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524-3303-46C5-AE59-0BC48331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42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4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7588713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735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288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900E-778B-4275-A569-0342BFBC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77E61-74EF-4593-9ED7-47C7B227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BD22-2EDD-4EEB-8CD4-8BB6FFE2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79BB5-1578-494C-97B1-8824636FA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D2678-E4CA-482C-8848-D4C95ECE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EC55-18FA-4ED4-B1BF-BDB6A195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D6927-9009-44DF-9CF5-4FB2E5BFE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A4344-DA0E-42DA-BF72-D3986370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ADA5E-A3DF-40F3-8941-3A5F570F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D92BD-8BFF-41CC-96DD-45585C9E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7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B4EE-D991-4FB0-88F5-593C0BD8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1A29C-AF90-4725-985B-9A4B5EA3A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F0B32-A9B1-464E-BA16-7FE45B9D9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29D3B-479F-4DF2-A27A-85886DEA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C2A7A-8A7A-4BE7-8280-CEE9B3A0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DE664-7990-44DA-AD1C-7D3BEADF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4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EFFE-A551-4178-9FBF-29C7EB16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5B735-67B3-44E0-98EC-F1B93E955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6963E-3B50-427F-BBBA-E018B3F11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61A648-D174-47D5-9625-649FE1260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B8D1B-6205-4606-9568-17458410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F5917A-169A-4632-BF8E-EFC140DBD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5CD25-698A-42DA-8320-B6CC023E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15B236-90B4-4B28-8367-19A2C2AC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4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A317-1DC3-4333-AB7D-736FCFCB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3EECA-B4B5-412C-9A47-C04207D5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7476A-2DD5-427D-99E2-6856E750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62D23-8292-432B-B95C-8B8C1B4F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7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153AB-841C-475A-825B-C0DDBEA07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BAF2C-C369-4340-BC9A-594482FC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1710-BE81-4DD9-9BE3-8F9F114D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7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28D4-0986-4299-AB5D-F3E16655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BF6FF-BDF3-4B66-816A-31AC6FD97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42749-486F-4EA8-A5C7-B023E7562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6EF36-4D7F-4FCE-A4B9-8B021B4B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38494-3953-4B21-BDF4-1D3F612E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BE9A-6A9C-4DAE-9F71-8202A661C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3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54E0-6D43-451C-B925-2B78B557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23832-6D2C-4879-9004-08F90BFAB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406D2-D959-4F4B-80F2-CC1C3977E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689CA-EE09-4E04-B98E-90CE0ED6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1ADD7-34BB-4F42-A864-1EDC6D6D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F7725-0842-4B95-9702-FBE57804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3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A37A29-C699-420C-B9F8-F6F1B453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6BD3A-DBB8-429F-881F-CA6911616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AAFDC-F5C3-49B2-93B6-6ED31945D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1BB63-8B8A-4BD2-BAE9-41ED38263AF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4B43-C8C9-416E-85B7-07DD574A0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F5A6F-B8C1-4FFF-AFFB-6C819384D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A776F-906E-4791-944F-88FEDF78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4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XZp6LQZSJU&amp;feature=youtu.b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em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06789" y="3029995"/>
            <a:ext cx="11719308" cy="1793104"/>
          </a:xfrm>
        </p:spPr>
        <p:txBody>
          <a:bodyPr/>
          <a:lstStyle/>
          <a:p>
            <a:r>
              <a:rPr lang="en-US" dirty="0">
                <a:solidFill>
                  <a:srgbClr val="0078D4"/>
                </a:solidFill>
              </a:rPr>
              <a:t>Build next generation security operations with a cloud native SIEM</a:t>
            </a:r>
          </a:p>
        </p:txBody>
      </p:sp>
    </p:spTree>
    <p:extLst>
      <p:ext uri="{BB962C8B-B14F-4D97-AF65-F5344CB8AC3E}">
        <p14:creationId xmlns:p14="http://schemas.microsoft.com/office/powerpoint/2010/main" val="62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>
            <a:extLst>
              <a:ext uri="{FF2B5EF4-FFF2-40B4-BE49-F238E27FC236}">
                <a16:creationId xmlns:a16="http://schemas.microsoft.com/office/drawing/2014/main" id="{7C08AED5-94FF-4DEB-9136-7613E98B11AF}"/>
              </a:ext>
            </a:extLst>
          </p:cNvPr>
          <p:cNvGrpSpPr/>
          <p:nvPr/>
        </p:nvGrpSpPr>
        <p:grpSpPr>
          <a:xfrm>
            <a:off x="6105429" y="3235578"/>
            <a:ext cx="450905" cy="480066"/>
            <a:chOff x="7472722" y="2587374"/>
            <a:chExt cx="1529780" cy="1628710"/>
          </a:xfrm>
        </p:grpSpPr>
        <p:sp>
          <p:nvSpPr>
            <p:cNvPr id="273" name="Shield_EA18" title="Icon of a shield">
              <a:extLst>
                <a:ext uri="{FF2B5EF4-FFF2-40B4-BE49-F238E27FC236}">
                  <a16:creationId xmlns:a16="http://schemas.microsoft.com/office/drawing/2014/main" id="{84925CC7-978E-47D0-BE0A-29AFAD9617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72722" y="2587374"/>
              <a:ext cx="1529780" cy="162871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solidFill>
              <a:srgbClr val="0078D4"/>
            </a:solidFill>
            <a:ln w="3810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Shield_EA18" title="Icon of a shield">
              <a:extLst>
                <a:ext uri="{FF2B5EF4-FFF2-40B4-BE49-F238E27FC236}">
                  <a16:creationId xmlns:a16="http://schemas.microsoft.com/office/drawing/2014/main" id="{044904B0-2765-4E6D-A4F1-4E58EF9F733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65761" y="2889592"/>
              <a:ext cx="1143702" cy="1217664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solidFill>
              <a:schemeClr val="accent5"/>
            </a:solidFill>
            <a:ln w="3810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67" name="cloud">
            <a:extLst>
              <a:ext uri="{FF2B5EF4-FFF2-40B4-BE49-F238E27FC236}">
                <a16:creationId xmlns:a16="http://schemas.microsoft.com/office/drawing/2014/main" id="{3FBF9862-DC8C-4E78-B638-2DE7FE0CDA85}"/>
              </a:ext>
            </a:extLst>
          </p:cNvPr>
          <p:cNvSpPr>
            <a:spLocks noChangeAspect="1"/>
          </p:cNvSpPr>
          <p:nvPr/>
        </p:nvSpPr>
        <p:spPr bwMode="auto">
          <a:xfrm>
            <a:off x="5557495" y="3032387"/>
            <a:ext cx="1335510" cy="83833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  <a:gd name="connsiteX0" fmla="*/ 8169 w 10000"/>
              <a:gd name="connsiteY0" fmla="*/ 9954 h 10000"/>
              <a:gd name="connsiteX1" fmla="*/ 8162 w 10000"/>
              <a:gd name="connsiteY1" fmla="*/ 9947 h 10000"/>
              <a:gd name="connsiteX2" fmla="*/ 2558 w 10000"/>
              <a:gd name="connsiteY2" fmla="*/ 10000 h 10000"/>
              <a:gd name="connsiteX3" fmla="*/ 2558 w 10000"/>
              <a:gd name="connsiteY3" fmla="*/ 10000 h 10000"/>
              <a:gd name="connsiteX4" fmla="*/ 2500 w 10000"/>
              <a:gd name="connsiteY4" fmla="*/ 10000 h 10000"/>
              <a:gd name="connsiteX5" fmla="*/ 0 w 10000"/>
              <a:gd name="connsiteY5" fmla="*/ 5991 h 10000"/>
              <a:gd name="connsiteX6" fmla="*/ 2500 w 10000"/>
              <a:gd name="connsiteY6" fmla="*/ 2028 h 10000"/>
              <a:gd name="connsiteX7" fmla="*/ 3023 w 10000"/>
              <a:gd name="connsiteY7" fmla="*/ 2074 h 10000"/>
              <a:gd name="connsiteX8" fmla="*/ 5349 w 10000"/>
              <a:gd name="connsiteY8" fmla="*/ 0 h 10000"/>
              <a:gd name="connsiteX9" fmla="*/ 8081 w 10000"/>
              <a:gd name="connsiteY9" fmla="*/ 3917 h 10000"/>
              <a:gd name="connsiteX10" fmla="*/ 8081 w 10000"/>
              <a:gd name="connsiteY10" fmla="*/ 3917 h 10000"/>
              <a:gd name="connsiteX11" fmla="*/ 10000 w 10000"/>
              <a:gd name="connsiteY11" fmla="*/ 6959 h 10000"/>
              <a:gd name="connsiteX12" fmla="*/ 8169 w 10000"/>
              <a:gd name="connsiteY12" fmla="*/ 99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8169" y="9954"/>
                </a:moveTo>
                <a:lnTo>
                  <a:pt x="8162" y="9947"/>
                </a:lnTo>
                <a:lnTo>
                  <a:pt x="2558" y="10000"/>
                </a:lnTo>
                <a:lnTo>
                  <a:pt x="2558" y="10000"/>
                </a:lnTo>
                <a:lnTo>
                  <a:pt x="2500" y="10000"/>
                </a:lnTo>
                <a:cubicBezTo>
                  <a:pt x="1134" y="10000"/>
                  <a:pt x="0" y="8203"/>
                  <a:pt x="0" y="5991"/>
                </a:cubicBezTo>
                <a:cubicBezTo>
                  <a:pt x="0" y="3779"/>
                  <a:pt x="1134" y="2028"/>
                  <a:pt x="2500" y="2028"/>
                </a:cubicBezTo>
                <a:cubicBezTo>
                  <a:pt x="2674" y="2028"/>
                  <a:pt x="2849" y="2028"/>
                  <a:pt x="3023" y="2074"/>
                </a:cubicBezTo>
                <a:cubicBezTo>
                  <a:pt x="3517" y="829"/>
                  <a:pt x="4360" y="0"/>
                  <a:pt x="5349" y="0"/>
                </a:cubicBezTo>
                <a:cubicBezTo>
                  <a:pt x="6773" y="0"/>
                  <a:pt x="7936" y="1705"/>
                  <a:pt x="8081" y="3917"/>
                </a:cubicBezTo>
                <a:lnTo>
                  <a:pt x="8081" y="3917"/>
                </a:lnTo>
                <a:cubicBezTo>
                  <a:pt x="9157" y="3917"/>
                  <a:pt x="10000" y="5253"/>
                  <a:pt x="10000" y="6959"/>
                </a:cubicBezTo>
                <a:cubicBezTo>
                  <a:pt x="10000" y="8571"/>
                  <a:pt x="9186" y="9908"/>
                  <a:pt x="8169" y="9954"/>
                </a:cubicBezTo>
                <a:close/>
              </a:path>
            </a:pathLst>
          </a:custGeom>
          <a:solidFill>
            <a:schemeClr val="bg1"/>
          </a:solidFill>
          <a:ln w="31750" cap="flat">
            <a:solidFill>
              <a:schemeClr val="accent6"/>
            </a:solidFill>
            <a:prstDash val="solid"/>
            <a:miter lim="800000"/>
            <a:headEnd/>
            <a:tailEnd/>
          </a:ln>
          <a:effectLst>
            <a:outerShdw blurRad="406400" sx="102000" sy="102000" algn="ctr" rotWithShape="0">
              <a:prstClr val="black">
                <a:alpha val="15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1" name="Oval 129">
            <a:extLst>
              <a:ext uri="{FF2B5EF4-FFF2-40B4-BE49-F238E27FC236}">
                <a16:creationId xmlns:a16="http://schemas.microsoft.com/office/drawing/2014/main" id="{B50EF765-40CC-438E-8435-D5DDE64F3B3E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5492745" y="159482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2" name="Energy City line">
            <a:extLst>
              <a:ext uri="{FF2B5EF4-FFF2-40B4-BE49-F238E27FC236}">
                <a16:creationId xmlns:a16="http://schemas.microsoft.com/office/drawing/2014/main" id="{7BD7C6E1-238E-4D77-A17C-0701606F15E9}"/>
              </a:ext>
            </a:extLst>
          </p:cNvPr>
          <p:cNvCxnSpPr>
            <a:cxnSpLocks/>
            <a:endCxn id="221" idx="3"/>
          </p:cNvCxnSpPr>
          <p:nvPr/>
        </p:nvCxnSpPr>
        <p:spPr>
          <a:xfrm flipV="1">
            <a:off x="4730206" y="292454"/>
            <a:ext cx="773707" cy="594446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Energy City line">
            <a:extLst>
              <a:ext uri="{FF2B5EF4-FFF2-40B4-BE49-F238E27FC236}">
                <a16:creationId xmlns:a16="http://schemas.microsoft.com/office/drawing/2014/main" id="{4AC4E835-CC74-49CC-A107-AB67C11F0966}"/>
              </a:ext>
            </a:extLst>
          </p:cNvPr>
          <p:cNvCxnSpPr>
            <a:cxnSpLocks/>
            <a:stCxn id="221" idx="6"/>
          </p:cNvCxnSpPr>
          <p:nvPr/>
        </p:nvCxnSpPr>
        <p:spPr>
          <a:xfrm>
            <a:off x="5668516" y="273975"/>
            <a:ext cx="1312441" cy="436289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Energy City line">
            <a:extLst>
              <a:ext uri="{FF2B5EF4-FFF2-40B4-BE49-F238E27FC236}">
                <a16:creationId xmlns:a16="http://schemas.microsoft.com/office/drawing/2014/main" id="{4E6CD684-7B99-4FA3-B8EB-7730A61AC9AF}"/>
              </a:ext>
            </a:extLst>
          </p:cNvPr>
          <p:cNvCxnSpPr>
            <a:cxnSpLocks/>
            <a:stCxn id="118" idx="6"/>
          </p:cNvCxnSpPr>
          <p:nvPr/>
        </p:nvCxnSpPr>
        <p:spPr>
          <a:xfrm>
            <a:off x="10970681" y="5911293"/>
            <a:ext cx="1311335" cy="702589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Energy City line">
            <a:extLst>
              <a:ext uri="{FF2B5EF4-FFF2-40B4-BE49-F238E27FC236}">
                <a16:creationId xmlns:a16="http://schemas.microsoft.com/office/drawing/2014/main" id="{6452999A-4D14-4915-AEF6-6AEFE35588E5}"/>
              </a:ext>
            </a:extLst>
          </p:cNvPr>
          <p:cNvCxnSpPr>
            <a:cxnSpLocks/>
          </p:cNvCxnSpPr>
          <p:nvPr/>
        </p:nvCxnSpPr>
        <p:spPr>
          <a:xfrm>
            <a:off x="9187107" y="6072409"/>
            <a:ext cx="254607" cy="1238614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Energy City line">
            <a:extLst>
              <a:ext uri="{FF2B5EF4-FFF2-40B4-BE49-F238E27FC236}">
                <a16:creationId xmlns:a16="http://schemas.microsoft.com/office/drawing/2014/main" id="{4D82B5E1-1479-4477-A12D-52CD71B430C8}"/>
              </a:ext>
            </a:extLst>
          </p:cNvPr>
          <p:cNvCxnSpPr>
            <a:cxnSpLocks/>
          </p:cNvCxnSpPr>
          <p:nvPr/>
        </p:nvCxnSpPr>
        <p:spPr>
          <a:xfrm flipV="1">
            <a:off x="617379" y="5191777"/>
            <a:ext cx="1347032" cy="867415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Energy City line">
            <a:extLst>
              <a:ext uri="{FF2B5EF4-FFF2-40B4-BE49-F238E27FC236}">
                <a16:creationId xmlns:a16="http://schemas.microsoft.com/office/drawing/2014/main" id="{30E5F734-8DC5-42FF-85A6-C89657DC1981}"/>
              </a:ext>
            </a:extLst>
          </p:cNvPr>
          <p:cNvCxnSpPr>
            <a:cxnSpLocks/>
            <a:endCxn id="89" idx="4"/>
          </p:cNvCxnSpPr>
          <p:nvPr/>
        </p:nvCxnSpPr>
        <p:spPr>
          <a:xfrm flipV="1">
            <a:off x="583805" y="4543875"/>
            <a:ext cx="25612" cy="1515318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Energy City line">
            <a:extLst>
              <a:ext uri="{FF2B5EF4-FFF2-40B4-BE49-F238E27FC236}">
                <a16:creationId xmlns:a16="http://schemas.microsoft.com/office/drawing/2014/main" id="{F5DDA89B-E589-4170-A8A7-3EF64F0DC7C1}"/>
              </a:ext>
            </a:extLst>
          </p:cNvPr>
          <p:cNvCxnSpPr>
            <a:cxnSpLocks/>
          </p:cNvCxnSpPr>
          <p:nvPr/>
        </p:nvCxnSpPr>
        <p:spPr>
          <a:xfrm>
            <a:off x="4829235" y="2099088"/>
            <a:ext cx="699605" cy="1044929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Energy City line">
            <a:extLst>
              <a:ext uri="{FF2B5EF4-FFF2-40B4-BE49-F238E27FC236}">
                <a16:creationId xmlns:a16="http://schemas.microsoft.com/office/drawing/2014/main" id="{A1F836EC-69EA-40D8-BA79-F19CDCA4FF91}"/>
              </a:ext>
            </a:extLst>
          </p:cNvPr>
          <p:cNvCxnSpPr>
            <a:cxnSpLocks/>
            <a:stCxn id="79" idx="5"/>
          </p:cNvCxnSpPr>
          <p:nvPr/>
        </p:nvCxnSpPr>
        <p:spPr>
          <a:xfrm>
            <a:off x="2847000" y="601333"/>
            <a:ext cx="1245738" cy="70966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Energy City line">
            <a:extLst>
              <a:ext uri="{FF2B5EF4-FFF2-40B4-BE49-F238E27FC236}">
                <a16:creationId xmlns:a16="http://schemas.microsoft.com/office/drawing/2014/main" id="{9B33CD8B-B2CF-49C1-920E-31A634B9218C}"/>
              </a:ext>
            </a:extLst>
          </p:cNvPr>
          <p:cNvCxnSpPr>
            <a:cxnSpLocks/>
            <a:stCxn id="87" idx="3"/>
            <a:endCxn id="217" idx="7"/>
          </p:cNvCxnSpPr>
          <p:nvPr/>
        </p:nvCxnSpPr>
        <p:spPr>
          <a:xfrm flipH="1">
            <a:off x="532445" y="626110"/>
            <a:ext cx="1352608" cy="84154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Energy City line">
            <a:extLst>
              <a:ext uri="{FF2B5EF4-FFF2-40B4-BE49-F238E27FC236}">
                <a16:creationId xmlns:a16="http://schemas.microsoft.com/office/drawing/2014/main" id="{62DD663C-CBF7-4A23-91CE-6FEBB41F5B36}"/>
              </a:ext>
            </a:extLst>
          </p:cNvPr>
          <p:cNvCxnSpPr>
            <a:cxnSpLocks/>
            <a:stCxn id="91" idx="6"/>
          </p:cNvCxnSpPr>
          <p:nvPr/>
        </p:nvCxnSpPr>
        <p:spPr>
          <a:xfrm flipV="1">
            <a:off x="3740742" y="5854784"/>
            <a:ext cx="1438296" cy="262624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Energy City line">
            <a:extLst>
              <a:ext uri="{FF2B5EF4-FFF2-40B4-BE49-F238E27FC236}">
                <a16:creationId xmlns:a16="http://schemas.microsoft.com/office/drawing/2014/main" id="{D48A8BFB-8CA4-4913-BBD0-D9881A9A53FC}"/>
              </a:ext>
            </a:extLst>
          </p:cNvPr>
          <p:cNvCxnSpPr>
            <a:cxnSpLocks/>
          </p:cNvCxnSpPr>
          <p:nvPr/>
        </p:nvCxnSpPr>
        <p:spPr>
          <a:xfrm flipV="1">
            <a:off x="9028243" y="4457745"/>
            <a:ext cx="2158918" cy="874685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Energy City line">
            <a:extLst>
              <a:ext uri="{FF2B5EF4-FFF2-40B4-BE49-F238E27FC236}">
                <a16:creationId xmlns:a16="http://schemas.microsoft.com/office/drawing/2014/main" id="{794A79A9-2B98-497A-9768-80260DACBC3F}"/>
              </a:ext>
            </a:extLst>
          </p:cNvPr>
          <p:cNvCxnSpPr>
            <a:cxnSpLocks/>
          </p:cNvCxnSpPr>
          <p:nvPr/>
        </p:nvCxnSpPr>
        <p:spPr>
          <a:xfrm flipH="1">
            <a:off x="10734405" y="693759"/>
            <a:ext cx="238363" cy="1017815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Energy City line">
            <a:extLst>
              <a:ext uri="{FF2B5EF4-FFF2-40B4-BE49-F238E27FC236}">
                <a16:creationId xmlns:a16="http://schemas.microsoft.com/office/drawing/2014/main" id="{B7F50959-E259-4C66-B78F-1B35A4D41F02}"/>
              </a:ext>
            </a:extLst>
          </p:cNvPr>
          <p:cNvCxnSpPr>
            <a:cxnSpLocks/>
            <a:stCxn id="97" idx="3"/>
          </p:cNvCxnSpPr>
          <p:nvPr/>
        </p:nvCxnSpPr>
        <p:spPr>
          <a:xfrm flipH="1">
            <a:off x="7333080" y="654475"/>
            <a:ext cx="1616688" cy="66562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Energy City line">
            <a:extLst>
              <a:ext uri="{FF2B5EF4-FFF2-40B4-BE49-F238E27FC236}">
                <a16:creationId xmlns:a16="http://schemas.microsoft.com/office/drawing/2014/main" id="{94266E94-49D8-4F23-8854-449104C87772}"/>
              </a:ext>
            </a:extLst>
          </p:cNvPr>
          <p:cNvCxnSpPr>
            <a:cxnSpLocks/>
          </p:cNvCxnSpPr>
          <p:nvPr/>
        </p:nvCxnSpPr>
        <p:spPr>
          <a:xfrm flipH="1">
            <a:off x="6676705" y="1734658"/>
            <a:ext cx="470545" cy="1250366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Energy City line">
            <a:extLst>
              <a:ext uri="{FF2B5EF4-FFF2-40B4-BE49-F238E27FC236}">
                <a16:creationId xmlns:a16="http://schemas.microsoft.com/office/drawing/2014/main" id="{CF29C845-F558-4A0C-981A-D721CE74883A}"/>
              </a:ext>
            </a:extLst>
          </p:cNvPr>
          <p:cNvCxnSpPr>
            <a:cxnSpLocks/>
          </p:cNvCxnSpPr>
          <p:nvPr/>
        </p:nvCxnSpPr>
        <p:spPr>
          <a:xfrm flipH="1">
            <a:off x="6777769" y="2712685"/>
            <a:ext cx="3184186" cy="951223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Energy City line">
            <a:extLst>
              <a:ext uri="{FF2B5EF4-FFF2-40B4-BE49-F238E27FC236}">
                <a16:creationId xmlns:a16="http://schemas.microsoft.com/office/drawing/2014/main" id="{F5C36838-1D00-45F6-BBFC-03B1B12B486F}"/>
              </a:ext>
            </a:extLst>
          </p:cNvPr>
          <p:cNvCxnSpPr>
            <a:cxnSpLocks/>
          </p:cNvCxnSpPr>
          <p:nvPr/>
        </p:nvCxnSpPr>
        <p:spPr>
          <a:xfrm flipH="1" flipV="1">
            <a:off x="6824482" y="3927600"/>
            <a:ext cx="1683581" cy="134693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Energy City line">
            <a:extLst>
              <a:ext uri="{FF2B5EF4-FFF2-40B4-BE49-F238E27FC236}">
                <a16:creationId xmlns:a16="http://schemas.microsoft.com/office/drawing/2014/main" id="{46D88F54-1304-43D6-8A05-BFDCB7D60B94}"/>
              </a:ext>
            </a:extLst>
          </p:cNvPr>
          <p:cNvCxnSpPr>
            <a:cxnSpLocks/>
            <a:stCxn id="118" idx="0"/>
            <a:endCxn id="213" idx="4"/>
          </p:cNvCxnSpPr>
          <p:nvPr/>
        </p:nvCxnSpPr>
        <p:spPr>
          <a:xfrm flipV="1">
            <a:off x="10909402" y="4525623"/>
            <a:ext cx="296238" cy="127469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Energy City line">
            <a:extLst>
              <a:ext uri="{FF2B5EF4-FFF2-40B4-BE49-F238E27FC236}">
                <a16:creationId xmlns:a16="http://schemas.microsoft.com/office/drawing/2014/main" id="{A436228D-828F-4007-95E2-824FE54195A2}"/>
              </a:ext>
            </a:extLst>
          </p:cNvPr>
          <p:cNvCxnSpPr>
            <a:cxnSpLocks/>
          </p:cNvCxnSpPr>
          <p:nvPr/>
        </p:nvCxnSpPr>
        <p:spPr>
          <a:xfrm flipV="1">
            <a:off x="5367519" y="3834346"/>
            <a:ext cx="231653" cy="1550858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Energy City line">
            <a:extLst>
              <a:ext uri="{FF2B5EF4-FFF2-40B4-BE49-F238E27FC236}">
                <a16:creationId xmlns:a16="http://schemas.microsoft.com/office/drawing/2014/main" id="{1F879168-8203-4CC1-88BC-4BD892DC64A6}"/>
              </a:ext>
            </a:extLst>
          </p:cNvPr>
          <p:cNvCxnSpPr>
            <a:cxnSpLocks/>
          </p:cNvCxnSpPr>
          <p:nvPr/>
        </p:nvCxnSpPr>
        <p:spPr>
          <a:xfrm flipV="1">
            <a:off x="2575620" y="3791676"/>
            <a:ext cx="2821414" cy="90813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Energy City line">
            <a:extLst>
              <a:ext uri="{FF2B5EF4-FFF2-40B4-BE49-F238E27FC236}">
                <a16:creationId xmlns:a16="http://schemas.microsoft.com/office/drawing/2014/main" id="{3455CF82-01EA-4781-BA73-68809C104705}"/>
              </a:ext>
            </a:extLst>
          </p:cNvPr>
          <p:cNvCxnSpPr>
            <a:cxnSpLocks/>
            <a:endCxn id="217" idx="5"/>
          </p:cNvCxnSpPr>
          <p:nvPr/>
        </p:nvCxnSpPr>
        <p:spPr>
          <a:xfrm flipH="1" flipV="1">
            <a:off x="497299" y="832068"/>
            <a:ext cx="721934" cy="957179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Energy City line">
            <a:extLst>
              <a:ext uri="{FF2B5EF4-FFF2-40B4-BE49-F238E27FC236}">
                <a16:creationId xmlns:a16="http://schemas.microsoft.com/office/drawing/2014/main" id="{E0A2CC00-4032-4F8F-8DB3-E7E25466E08E}"/>
              </a:ext>
            </a:extLst>
          </p:cNvPr>
          <p:cNvCxnSpPr>
            <a:cxnSpLocks/>
          </p:cNvCxnSpPr>
          <p:nvPr/>
        </p:nvCxnSpPr>
        <p:spPr>
          <a:xfrm>
            <a:off x="2164145" y="2437089"/>
            <a:ext cx="3115138" cy="1285415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4EAEFFDC-B475-4A94-97F5-7277A180A325}"/>
              </a:ext>
            </a:extLst>
          </p:cNvPr>
          <p:cNvSpPr/>
          <p:nvPr/>
        </p:nvSpPr>
        <p:spPr bwMode="auto">
          <a:xfrm>
            <a:off x="4190592" y="2567807"/>
            <a:ext cx="4048174" cy="2130745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</a:t>
            </a:r>
          </a:p>
        </p:txBody>
      </p:sp>
      <p:cxnSp>
        <p:nvCxnSpPr>
          <p:cNvPr id="155" name="Energy City line">
            <a:extLst>
              <a:ext uri="{FF2B5EF4-FFF2-40B4-BE49-F238E27FC236}">
                <a16:creationId xmlns:a16="http://schemas.microsoft.com/office/drawing/2014/main" id="{90A18D25-8B26-4933-9D37-BCE65C3270BC}"/>
              </a:ext>
            </a:extLst>
          </p:cNvPr>
          <p:cNvCxnSpPr>
            <a:cxnSpLocks/>
          </p:cNvCxnSpPr>
          <p:nvPr/>
        </p:nvCxnSpPr>
        <p:spPr>
          <a:xfrm>
            <a:off x="7744630" y="1389271"/>
            <a:ext cx="2109109" cy="1285139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Energy City line">
            <a:extLst>
              <a:ext uri="{FF2B5EF4-FFF2-40B4-BE49-F238E27FC236}">
                <a16:creationId xmlns:a16="http://schemas.microsoft.com/office/drawing/2014/main" id="{F44C182F-A7A1-4849-BB9E-3813C22E6F42}"/>
              </a:ext>
            </a:extLst>
          </p:cNvPr>
          <p:cNvCxnSpPr>
            <a:cxnSpLocks/>
          </p:cNvCxnSpPr>
          <p:nvPr/>
        </p:nvCxnSpPr>
        <p:spPr>
          <a:xfrm flipV="1">
            <a:off x="2138208" y="1804096"/>
            <a:ext cx="2086755" cy="138854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Energy City line">
            <a:extLst>
              <a:ext uri="{FF2B5EF4-FFF2-40B4-BE49-F238E27FC236}">
                <a16:creationId xmlns:a16="http://schemas.microsoft.com/office/drawing/2014/main" id="{579C28CD-F884-4063-B052-6046EC6B5F90}"/>
              </a:ext>
            </a:extLst>
          </p:cNvPr>
          <p:cNvCxnSpPr>
            <a:cxnSpLocks/>
          </p:cNvCxnSpPr>
          <p:nvPr/>
        </p:nvCxnSpPr>
        <p:spPr>
          <a:xfrm>
            <a:off x="1861098" y="2789172"/>
            <a:ext cx="570575" cy="1556383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Energy City line">
            <a:extLst>
              <a:ext uri="{FF2B5EF4-FFF2-40B4-BE49-F238E27FC236}">
                <a16:creationId xmlns:a16="http://schemas.microsoft.com/office/drawing/2014/main" id="{74484224-0712-48FF-9EC1-A369A4F68089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9114371" y="635996"/>
            <a:ext cx="1306902" cy="100693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Energy City line">
            <a:extLst>
              <a:ext uri="{FF2B5EF4-FFF2-40B4-BE49-F238E27FC236}">
                <a16:creationId xmlns:a16="http://schemas.microsoft.com/office/drawing/2014/main" id="{C795B65A-457B-4239-BEFB-7D55EA98121F}"/>
              </a:ext>
            </a:extLst>
          </p:cNvPr>
          <p:cNvCxnSpPr>
            <a:cxnSpLocks/>
          </p:cNvCxnSpPr>
          <p:nvPr/>
        </p:nvCxnSpPr>
        <p:spPr>
          <a:xfrm flipV="1">
            <a:off x="5552462" y="5046538"/>
            <a:ext cx="1273431" cy="839904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8" name="Energy City line">
            <a:extLst>
              <a:ext uri="{FF2B5EF4-FFF2-40B4-BE49-F238E27FC236}">
                <a16:creationId xmlns:a16="http://schemas.microsoft.com/office/drawing/2014/main" id="{88C571DA-4A44-4F95-8EC1-DB5FBFE43D4C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2520975" y="5061822"/>
            <a:ext cx="1047509" cy="1005884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Energy City line">
            <a:extLst>
              <a:ext uri="{FF2B5EF4-FFF2-40B4-BE49-F238E27FC236}">
                <a16:creationId xmlns:a16="http://schemas.microsoft.com/office/drawing/2014/main" id="{616D15FA-639D-4E0E-9FCE-75F8E35C2BD2}"/>
              </a:ext>
            </a:extLst>
          </p:cNvPr>
          <p:cNvCxnSpPr>
            <a:cxnSpLocks/>
            <a:stCxn id="174" idx="6"/>
          </p:cNvCxnSpPr>
          <p:nvPr/>
        </p:nvCxnSpPr>
        <p:spPr>
          <a:xfrm>
            <a:off x="6956106" y="5028584"/>
            <a:ext cx="2028807" cy="440146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Energy City line">
            <a:extLst>
              <a:ext uri="{FF2B5EF4-FFF2-40B4-BE49-F238E27FC236}">
                <a16:creationId xmlns:a16="http://schemas.microsoft.com/office/drawing/2014/main" id="{4BBA8A8C-3BAB-4A5D-A3C6-B06FAD8C4E3B}"/>
              </a:ext>
            </a:extLst>
          </p:cNvPr>
          <p:cNvCxnSpPr>
            <a:cxnSpLocks/>
          </p:cNvCxnSpPr>
          <p:nvPr/>
        </p:nvCxnSpPr>
        <p:spPr>
          <a:xfrm flipH="1">
            <a:off x="9116471" y="2996683"/>
            <a:ext cx="1091516" cy="1935365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Energy City line">
            <a:extLst>
              <a:ext uri="{FF2B5EF4-FFF2-40B4-BE49-F238E27FC236}">
                <a16:creationId xmlns:a16="http://schemas.microsoft.com/office/drawing/2014/main" id="{60784C30-E966-4840-9170-FFC7AB2768D2}"/>
              </a:ext>
            </a:extLst>
          </p:cNvPr>
          <p:cNvCxnSpPr>
            <a:cxnSpLocks/>
            <a:stCxn id="95" idx="7"/>
          </p:cNvCxnSpPr>
          <p:nvPr/>
        </p:nvCxnSpPr>
        <p:spPr>
          <a:xfrm flipV="1">
            <a:off x="11087732" y="124783"/>
            <a:ext cx="1441087" cy="443031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Energy City line">
            <a:extLst>
              <a:ext uri="{FF2B5EF4-FFF2-40B4-BE49-F238E27FC236}">
                <a16:creationId xmlns:a16="http://schemas.microsoft.com/office/drawing/2014/main" id="{119947CF-A0A4-4A4A-88C7-D4B8EC517B08}"/>
              </a:ext>
            </a:extLst>
          </p:cNvPr>
          <p:cNvCxnSpPr>
            <a:cxnSpLocks/>
            <a:stCxn id="97" idx="1"/>
          </p:cNvCxnSpPr>
          <p:nvPr/>
        </p:nvCxnSpPr>
        <p:spPr>
          <a:xfrm flipH="1" flipV="1">
            <a:off x="8508064" y="-227263"/>
            <a:ext cx="476849" cy="759934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Energy City line">
            <a:extLst>
              <a:ext uri="{FF2B5EF4-FFF2-40B4-BE49-F238E27FC236}">
                <a16:creationId xmlns:a16="http://schemas.microsoft.com/office/drawing/2014/main" id="{70C23AD9-2776-4394-8D54-4B86C2F73E80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2828521" y="-287571"/>
            <a:ext cx="704312" cy="72430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Energy City line">
            <a:extLst>
              <a:ext uri="{FF2B5EF4-FFF2-40B4-BE49-F238E27FC236}">
                <a16:creationId xmlns:a16="http://schemas.microsoft.com/office/drawing/2014/main" id="{E899F835-CABC-46FB-A41D-31C28475CD25}"/>
              </a:ext>
            </a:extLst>
          </p:cNvPr>
          <p:cNvCxnSpPr>
            <a:cxnSpLocks/>
            <a:stCxn id="217" idx="0"/>
          </p:cNvCxnSpPr>
          <p:nvPr/>
        </p:nvCxnSpPr>
        <p:spPr>
          <a:xfrm flipH="1" flipV="1">
            <a:off x="342990" y="-287569"/>
            <a:ext cx="135830" cy="955034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Energy City line">
            <a:extLst>
              <a:ext uri="{FF2B5EF4-FFF2-40B4-BE49-F238E27FC236}">
                <a16:creationId xmlns:a16="http://schemas.microsoft.com/office/drawing/2014/main" id="{7EAC9044-00BF-4A44-B546-D031C18ACD48}"/>
              </a:ext>
            </a:extLst>
          </p:cNvPr>
          <p:cNvCxnSpPr>
            <a:cxnSpLocks/>
          </p:cNvCxnSpPr>
          <p:nvPr/>
        </p:nvCxnSpPr>
        <p:spPr>
          <a:xfrm flipV="1">
            <a:off x="-272303" y="2385088"/>
            <a:ext cx="1352042" cy="547216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Energy City line">
            <a:extLst>
              <a:ext uri="{FF2B5EF4-FFF2-40B4-BE49-F238E27FC236}">
                <a16:creationId xmlns:a16="http://schemas.microsoft.com/office/drawing/2014/main" id="{B9376C12-98E9-46BB-8281-C6C9A451DA1F}"/>
              </a:ext>
            </a:extLst>
          </p:cNvPr>
          <p:cNvCxnSpPr>
            <a:cxnSpLocks/>
            <a:stCxn id="89" idx="1"/>
          </p:cNvCxnSpPr>
          <p:nvPr/>
        </p:nvCxnSpPr>
        <p:spPr>
          <a:xfrm flipH="1" flipV="1">
            <a:off x="-119734" y="3122565"/>
            <a:ext cx="710672" cy="1256706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Oval 129">
            <a:extLst>
              <a:ext uri="{FF2B5EF4-FFF2-40B4-BE49-F238E27FC236}">
                <a16:creationId xmlns:a16="http://schemas.microsoft.com/office/drawing/2014/main" id="{16016E7C-4B28-4ADC-8D97-040B72F1CBB4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2714028" y="433216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7" name="Oval 129">
            <a:extLst>
              <a:ext uri="{FF2B5EF4-FFF2-40B4-BE49-F238E27FC236}">
                <a16:creationId xmlns:a16="http://schemas.microsoft.com/office/drawing/2014/main" id="{8F173001-C57D-48A7-8F30-58DDE8B826DE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1873884" y="493137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9" name="Oval 129">
            <a:extLst>
              <a:ext uri="{FF2B5EF4-FFF2-40B4-BE49-F238E27FC236}">
                <a16:creationId xmlns:a16="http://schemas.microsoft.com/office/drawing/2014/main" id="{680FD55B-2671-412A-903A-A22CF97F8E92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544626" y="4368103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Oval 129">
            <a:extLst>
              <a:ext uri="{FF2B5EF4-FFF2-40B4-BE49-F238E27FC236}">
                <a16:creationId xmlns:a16="http://schemas.microsoft.com/office/drawing/2014/main" id="{F2A41FD0-147B-4B6D-B996-DA3AC4C6C113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3564970" y="6002915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Oval 129">
            <a:extLst>
              <a:ext uri="{FF2B5EF4-FFF2-40B4-BE49-F238E27FC236}">
                <a16:creationId xmlns:a16="http://schemas.microsoft.com/office/drawing/2014/main" id="{986F17E5-36A4-48C4-8453-CAF3CAD4AD6C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10919615" y="521501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Oval 129">
            <a:extLst>
              <a:ext uri="{FF2B5EF4-FFF2-40B4-BE49-F238E27FC236}">
                <a16:creationId xmlns:a16="http://schemas.microsoft.com/office/drawing/2014/main" id="{3B1461B0-EAA2-490E-A20F-A018B60C8105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8938600" y="521502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Oval 129">
            <a:extLst>
              <a:ext uri="{FF2B5EF4-FFF2-40B4-BE49-F238E27FC236}">
                <a16:creationId xmlns:a16="http://schemas.microsoft.com/office/drawing/2014/main" id="{37EE923B-F25B-4398-90F3-7D299409BB78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10794909" y="5796800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Oval 129">
            <a:extLst>
              <a:ext uri="{FF2B5EF4-FFF2-40B4-BE49-F238E27FC236}">
                <a16:creationId xmlns:a16="http://schemas.microsoft.com/office/drawing/2014/main" id="{42C8A201-C5C6-4F1D-9236-834A686BBA70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6780334" y="4914091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1263D0D5-28C2-4C91-9562-2E698C7B5D65}"/>
              </a:ext>
            </a:extLst>
          </p:cNvPr>
          <p:cNvSpPr/>
          <p:nvPr/>
        </p:nvSpPr>
        <p:spPr bwMode="auto">
          <a:xfrm>
            <a:off x="1219234" y="3812420"/>
            <a:ext cx="2021624" cy="20216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Too many 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disconnected </a:t>
            </a:r>
          </a:p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products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207D35E-63F7-476A-BE6D-4C01A72B24A2}"/>
              </a:ext>
            </a:extLst>
          </p:cNvPr>
          <p:cNvSpPr/>
          <p:nvPr/>
        </p:nvSpPr>
        <p:spPr bwMode="auto">
          <a:xfrm>
            <a:off x="3669749" y="522455"/>
            <a:ext cx="1808368" cy="18105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High volume 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of noisy alerts  </a:t>
            </a:r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1D8B168F-361A-4785-9B26-795150E5144C}"/>
              </a:ext>
            </a:extLst>
          </p:cNvPr>
          <p:cNvSpPr/>
          <p:nvPr/>
        </p:nvSpPr>
        <p:spPr bwMode="auto">
          <a:xfrm>
            <a:off x="7683259" y="4555561"/>
            <a:ext cx="2021624" cy="20216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Security skills 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 short supply</a:t>
            </a:r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CD993354-1133-48B2-BD63-705F2489E401}"/>
              </a:ext>
            </a:extLst>
          </p:cNvPr>
          <p:cNvSpPr/>
          <p:nvPr/>
        </p:nvSpPr>
        <p:spPr bwMode="auto">
          <a:xfrm>
            <a:off x="4633475" y="5095684"/>
            <a:ext cx="1518197" cy="15181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Lack of 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automation</a:t>
            </a:r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77F8AD57-4CDA-4A5A-B9AB-F13D73FA4834}"/>
              </a:ext>
            </a:extLst>
          </p:cNvPr>
          <p:cNvSpPr/>
          <p:nvPr/>
        </p:nvSpPr>
        <p:spPr bwMode="auto">
          <a:xfrm>
            <a:off x="9175715" y="1145311"/>
            <a:ext cx="2491119" cy="25618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Rising infrastructure 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costs and upfront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investment</a:t>
            </a:r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6CD5884A-41B5-4AFD-871A-9DECFF5A49F0}"/>
              </a:ext>
            </a:extLst>
          </p:cNvPr>
          <p:cNvSpPr/>
          <p:nvPr/>
        </p:nvSpPr>
        <p:spPr bwMode="auto">
          <a:xfrm>
            <a:off x="6325652" y="234935"/>
            <a:ext cx="1823038" cy="18230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IT deployment &amp; </a:t>
            </a:r>
          </a:p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maintenance 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endParaRPr kumimoji="0" lang="en-US" sz="1372" b="0" i="0" u="none" strike="noStrike" kern="1200" cap="none" spc="0" normalizeH="0" baseline="0" noProof="0">
              <a:ln>
                <a:noFill/>
              </a:ln>
              <a:solidFill>
                <a:srgbClr val="3C3C4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DFD6E5BC-C196-43CE-98BE-7E0592E49CDE}"/>
              </a:ext>
            </a:extLst>
          </p:cNvPr>
          <p:cNvSpPr/>
          <p:nvPr/>
        </p:nvSpPr>
        <p:spPr bwMode="auto">
          <a:xfrm>
            <a:off x="745249" y="1215317"/>
            <a:ext cx="1847645" cy="18476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none" lIns="89642" tIns="89642" rIns="89642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Sophistication 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of threats</a:t>
            </a:r>
          </a:p>
        </p:txBody>
      </p:sp>
      <p:sp>
        <p:nvSpPr>
          <p:cNvPr id="213" name="Oval 129">
            <a:extLst>
              <a:ext uri="{FF2B5EF4-FFF2-40B4-BE49-F238E27FC236}">
                <a16:creationId xmlns:a16="http://schemas.microsoft.com/office/drawing/2014/main" id="{28C6830B-6DC4-4E9A-B362-9ACB5EF86196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11140848" y="4349852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Oval 129">
            <a:extLst>
              <a:ext uri="{FF2B5EF4-FFF2-40B4-BE49-F238E27FC236}">
                <a16:creationId xmlns:a16="http://schemas.microsoft.com/office/drawing/2014/main" id="{A6A0AEC9-EC3F-40E8-A205-130A4CFCFEF0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503868" y="5969549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7" name="Oval 129">
            <a:extLst>
              <a:ext uri="{FF2B5EF4-FFF2-40B4-BE49-F238E27FC236}">
                <a16:creationId xmlns:a16="http://schemas.microsoft.com/office/drawing/2014/main" id="{3BAE6BA3-3873-4188-B680-613FB3E76414}"/>
              </a:ext>
            </a:extLst>
          </p:cNvPr>
          <p:cNvSpPr>
            <a:spLocks noChangeArrowheads="1"/>
          </p:cNvSpPr>
          <p:nvPr/>
        </p:nvSpPr>
        <p:spPr bwMode="auto">
          <a:xfrm rot="965671">
            <a:off x="364327" y="663951"/>
            <a:ext cx="179285" cy="17928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9" name="Energy City line">
            <a:extLst>
              <a:ext uri="{FF2B5EF4-FFF2-40B4-BE49-F238E27FC236}">
                <a16:creationId xmlns:a16="http://schemas.microsoft.com/office/drawing/2014/main" id="{2060E422-85A3-48C6-B488-DEB36E82553E}"/>
              </a:ext>
            </a:extLst>
          </p:cNvPr>
          <p:cNvCxnSpPr>
            <a:cxnSpLocks/>
            <a:endCxn id="91" idx="3"/>
          </p:cNvCxnSpPr>
          <p:nvPr/>
        </p:nvCxnSpPr>
        <p:spPr>
          <a:xfrm flipV="1">
            <a:off x="2520975" y="6135888"/>
            <a:ext cx="1055164" cy="851573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68CE9D46-027C-43E9-B6DF-2D1548D639D2}"/>
              </a:ext>
            </a:extLst>
          </p:cNvPr>
          <p:cNvSpPr txBox="1"/>
          <p:nvPr/>
        </p:nvSpPr>
        <p:spPr>
          <a:xfrm>
            <a:off x="4191579" y="3931580"/>
            <a:ext cx="4046213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Traditional SOC Challenges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C0F130-1074-400D-8CDA-F40FD291A25D}"/>
              </a:ext>
            </a:extLst>
          </p:cNvPr>
          <p:cNvGrpSpPr/>
          <p:nvPr/>
        </p:nvGrpSpPr>
        <p:grpSpPr>
          <a:xfrm>
            <a:off x="5211666" y="2806117"/>
            <a:ext cx="2006027" cy="1113980"/>
            <a:chOff x="5435604" y="2517226"/>
            <a:chExt cx="669941" cy="3720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5A80DE-2E18-4B9F-8BF0-92EAE0C8E211}"/>
                </a:ext>
              </a:extLst>
            </p:cNvPr>
            <p:cNvGrpSpPr/>
            <p:nvPr/>
          </p:nvGrpSpPr>
          <p:grpSpPr>
            <a:xfrm>
              <a:off x="5435604" y="2517226"/>
              <a:ext cx="669941" cy="372031"/>
              <a:chOff x="5435604" y="2517226"/>
              <a:chExt cx="669941" cy="37203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C111AD8-05F3-4D59-9AF2-0ACB408D4114}"/>
                  </a:ext>
                </a:extLst>
              </p:cNvPr>
              <p:cNvGrpSpPr/>
              <p:nvPr/>
            </p:nvGrpSpPr>
            <p:grpSpPr>
              <a:xfrm>
                <a:off x="5435604" y="2517781"/>
                <a:ext cx="296863" cy="371476"/>
                <a:chOff x="5435604" y="2517781"/>
                <a:chExt cx="296863" cy="371476"/>
              </a:xfrm>
            </p:grpSpPr>
            <p:sp>
              <p:nvSpPr>
                <p:cNvPr id="26" name="Oval 13">
                  <a:extLst>
                    <a:ext uri="{FF2B5EF4-FFF2-40B4-BE49-F238E27FC236}">
                      <a16:creationId xmlns:a16="http://schemas.microsoft.com/office/drawing/2014/main" id="{EE2CCE53-7B29-4969-9D39-C0FE9F731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00692" y="2517781"/>
                  <a:ext cx="166688" cy="16827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CF4A8D5-56C2-4D44-8A01-D550493296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5604" y="2722569"/>
                  <a:ext cx="296863" cy="166688"/>
                </a:xfrm>
                <a:custGeom>
                  <a:avLst/>
                  <a:gdLst>
                    <a:gd name="T0" fmla="*/ 341 w 682"/>
                    <a:gd name="T1" fmla="*/ 0 h 384"/>
                    <a:gd name="T2" fmla="*/ 341 w 682"/>
                    <a:gd name="T3" fmla="*/ 0 h 384"/>
                    <a:gd name="T4" fmla="*/ 682 w 682"/>
                    <a:gd name="T5" fmla="*/ 341 h 384"/>
                    <a:gd name="T6" fmla="*/ 682 w 682"/>
                    <a:gd name="T7" fmla="*/ 384 h 384"/>
                    <a:gd name="T8" fmla="*/ 0 w 682"/>
                    <a:gd name="T9" fmla="*/ 384 h 384"/>
                    <a:gd name="T10" fmla="*/ 0 w 682"/>
                    <a:gd name="T11" fmla="*/ 341 h 384"/>
                    <a:gd name="T12" fmla="*/ 341 w 682"/>
                    <a:gd name="T13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2" h="384">
                      <a:moveTo>
                        <a:pt x="341" y="0"/>
                      </a:moveTo>
                      <a:cubicBezTo>
                        <a:pt x="341" y="0"/>
                        <a:pt x="341" y="0"/>
                        <a:pt x="341" y="0"/>
                      </a:cubicBezTo>
                      <a:cubicBezTo>
                        <a:pt x="530" y="0"/>
                        <a:pt x="682" y="153"/>
                        <a:pt x="682" y="341"/>
                      </a:cubicBezTo>
                      <a:cubicBezTo>
                        <a:pt x="682" y="384"/>
                        <a:pt x="682" y="384"/>
                        <a:pt x="682" y="384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0" y="341"/>
                        <a:pt x="0" y="341"/>
                        <a:pt x="0" y="341"/>
                      </a:cubicBezTo>
                      <a:cubicBezTo>
                        <a:pt x="0" y="153"/>
                        <a:pt x="153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7C1865F-5EF7-416C-B388-870DF576F8B0}"/>
                  </a:ext>
                </a:extLst>
              </p:cNvPr>
              <p:cNvGrpSpPr/>
              <p:nvPr/>
            </p:nvGrpSpPr>
            <p:grpSpPr>
              <a:xfrm>
                <a:off x="5807095" y="2517226"/>
                <a:ext cx="298450" cy="371476"/>
                <a:chOff x="5768980" y="2593981"/>
                <a:chExt cx="298450" cy="371476"/>
              </a:xfrm>
            </p:grpSpPr>
            <p:sp>
              <p:nvSpPr>
                <p:cNvPr id="24" name="Oval 12">
                  <a:extLst>
                    <a:ext uri="{FF2B5EF4-FFF2-40B4-BE49-F238E27FC236}">
                      <a16:creationId xmlns:a16="http://schemas.microsoft.com/office/drawing/2014/main" id="{0A976AB8-45B6-427C-AC88-8B8A70BBCB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5655" y="2593981"/>
                  <a:ext cx="166688" cy="1666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1E0A4ABA-D82B-47FB-ADB8-DA60F57E5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8980" y="2798769"/>
                  <a:ext cx="298450" cy="166688"/>
                </a:xfrm>
                <a:custGeom>
                  <a:avLst/>
                  <a:gdLst>
                    <a:gd name="T0" fmla="*/ 342 w 683"/>
                    <a:gd name="T1" fmla="*/ 0 h 384"/>
                    <a:gd name="T2" fmla="*/ 342 w 683"/>
                    <a:gd name="T3" fmla="*/ 0 h 384"/>
                    <a:gd name="T4" fmla="*/ 683 w 683"/>
                    <a:gd name="T5" fmla="*/ 341 h 384"/>
                    <a:gd name="T6" fmla="*/ 683 w 683"/>
                    <a:gd name="T7" fmla="*/ 384 h 384"/>
                    <a:gd name="T8" fmla="*/ 0 w 683"/>
                    <a:gd name="T9" fmla="*/ 384 h 384"/>
                    <a:gd name="T10" fmla="*/ 0 w 683"/>
                    <a:gd name="T11" fmla="*/ 341 h 384"/>
                    <a:gd name="T12" fmla="*/ 342 w 683"/>
                    <a:gd name="T13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3" h="384">
                      <a:moveTo>
                        <a:pt x="342" y="0"/>
                      </a:moveTo>
                      <a:cubicBezTo>
                        <a:pt x="342" y="0"/>
                        <a:pt x="342" y="0"/>
                        <a:pt x="342" y="0"/>
                      </a:cubicBezTo>
                      <a:cubicBezTo>
                        <a:pt x="530" y="0"/>
                        <a:pt x="683" y="153"/>
                        <a:pt x="683" y="341"/>
                      </a:cubicBezTo>
                      <a:cubicBezTo>
                        <a:pt x="683" y="384"/>
                        <a:pt x="683" y="384"/>
                        <a:pt x="683" y="384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0" y="341"/>
                        <a:pt x="0" y="341"/>
                        <a:pt x="0" y="341"/>
                      </a:cubicBezTo>
                      <a:cubicBezTo>
                        <a:pt x="0" y="153"/>
                        <a:pt x="153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DD2C87C-1E4F-4E6C-8785-1B79412A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64688" y="2574701"/>
              <a:ext cx="211773" cy="260644"/>
            </a:xfrm>
            <a:prstGeom prst="rect">
              <a:avLst/>
            </a:prstGeom>
          </p:spPr>
        </p:pic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3DECE2F6-84D7-4470-B12C-800C5ADC2F21}"/>
              </a:ext>
            </a:extLst>
          </p:cNvPr>
          <p:cNvGrpSpPr/>
          <p:nvPr/>
        </p:nvGrpSpPr>
        <p:grpSpPr>
          <a:xfrm>
            <a:off x="-1015254" y="1944711"/>
            <a:ext cx="440377" cy="440377"/>
            <a:chOff x="1711096" y="3039667"/>
            <a:chExt cx="640080" cy="640080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D5483999-B74A-441E-BEA2-FFD6686777C4}"/>
                </a:ext>
              </a:extLst>
            </p:cNvPr>
            <p:cNvSpPr/>
            <p:nvPr/>
          </p:nvSpPr>
          <p:spPr bwMode="auto">
            <a:xfrm>
              <a:off x="1711096" y="3039667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34" name="Freeform 13">
              <a:extLst>
                <a:ext uri="{FF2B5EF4-FFF2-40B4-BE49-F238E27FC236}">
                  <a16:creationId xmlns:a16="http://schemas.microsoft.com/office/drawing/2014/main" id="{BB6B4015-40B9-4687-9BC3-222833B7D4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8869" y="3208838"/>
              <a:ext cx="312379" cy="290066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5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A4B4A6B-C762-492B-866B-28C4579AF659}"/>
              </a:ext>
            </a:extLst>
          </p:cNvPr>
          <p:cNvGrpSpPr/>
          <p:nvPr/>
        </p:nvGrpSpPr>
        <p:grpSpPr>
          <a:xfrm>
            <a:off x="3892205" y="-623025"/>
            <a:ext cx="432445" cy="432445"/>
            <a:chOff x="3019691" y="4120975"/>
            <a:chExt cx="640079" cy="640079"/>
          </a:xfrm>
        </p:grpSpPr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D7E90185-E511-4AE1-ABE1-D9D4E0BD9324}"/>
                </a:ext>
              </a:extLst>
            </p:cNvPr>
            <p:cNvSpPr/>
            <p:nvPr/>
          </p:nvSpPr>
          <p:spPr bwMode="auto">
            <a:xfrm>
              <a:off x="3019691" y="4120975"/>
              <a:ext cx="640079" cy="640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37" name="Freeform 5">
              <a:extLst>
                <a:ext uri="{FF2B5EF4-FFF2-40B4-BE49-F238E27FC236}">
                  <a16:creationId xmlns:a16="http://schemas.microsoft.com/office/drawing/2014/main" id="{2DF023A3-910A-4B96-A083-7D07AB438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5649" y="4348319"/>
              <a:ext cx="308171" cy="185404"/>
            </a:xfrm>
            <a:custGeom>
              <a:avLst/>
              <a:gdLst>
                <a:gd name="T0" fmla="*/ 27 w 339"/>
                <a:gd name="T1" fmla="*/ 70 h 204"/>
                <a:gd name="T2" fmla="*/ 287 w 339"/>
                <a:gd name="T3" fmla="*/ 70 h 204"/>
                <a:gd name="T4" fmla="*/ 339 w 339"/>
                <a:gd name="T5" fmla="*/ 122 h 204"/>
                <a:gd name="T6" fmla="*/ 339 w 339"/>
                <a:gd name="T7" fmla="*/ 160 h 204"/>
                <a:gd name="T8" fmla="*/ 318 w 339"/>
                <a:gd name="T9" fmla="*/ 182 h 204"/>
                <a:gd name="T10" fmla="*/ 294 w 339"/>
                <a:gd name="T11" fmla="*/ 182 h 204"/>
                <a:gd name="T12" fmla="*/ 297 w 339"/>
                <a:gd name="T13" fmla="*/ 168 h 204"/>
                <a:gd name="T14" fmla="*/ 261 w 339"/>
                <a:gd name="T15" fmla="*/ 131 h 204"/>
                <a:gd name="T16" fmla="*/ 224 w 339"/>
                <a:gd name="T17" fmla="*/ 168 h 204"/>
                <a:gd name="T18" fmla="*/ 261 w 339"/>
                <a:gd name="T19" fmla="*/ 204 h 204"/>
                <a:gd name="T20" fmla="*/ 297 w 339"/>
                <a:gd name="T21" fmla="*/ 168 h 204"/>
                <a:gd name="T22" fmla="*/ 95 w 339"/>
                <a:gd name="T23" fmla="*/ 168 h 204"/>
                <a:gd name="T24" fmla="*/ 59 w 339"/>
                <a:gd name="T25" fmla="*/ 131 h 204"/>
                <a:gd name="T26" fmla="*/ 22 w 339"/>
                <a:gd name="T27" fmla="*/ 168 h 204"/>
                <a:gd name="T28" fmla="*/ 59 w 339"/>
                <a:gd name="T29" fmla="*/ 204 h 204"/>
                <a:gd name="T30" fmla="*/ 95 w 339"/>
                <a:gd name="T31" fmla="*/ 168 h 204"/>
                <a:gd name="T32" fmla="*/ 63 w 339"/>
                <a:gd name="T33" fmla="*/ 0 h 204"/>
                <a:gd name="T34" fmla="*/ 10 w 339"/>
                <a:gd name="T35" fmla="*/ 105 h 204"/>
                <a:gd name="T36" fmla="*/ 0 w 339"/>
                <a:gd name="T37" fmla="*/ 139 h 204"/>
                <a:gd name="T38" fmla="*/ 24 w 339"/>
                <a:gd name="T39" fmla="*/ 178 h 204"/>
                <a:gd name="T40" fmla="*/ 271 w 339"/>
                <a:gd name="T41" fmla="*/ 70 h 204"/>
                <a:gd name="T42" fmla="*/ 222 w 339"/>
                <a:gd name="T43" fmla="*/ 15 h 204"/>
                <a:gd name="T44" fmla="*/ 194 w 339"/>
                <a:gd name="T45" fmla="*/ 0 h 204"/>
                <a:gd name="T46" fmla="*/ 37 w 339"/>
                <a:gd name="T47" fmla="*/ 0 h 204"/>
                <a:gd name="T48" fmla="*/ 227 w 339"/>
                <a:gd name="T49" fmla="*/ 182 h 204"/>
                <a:gd name="T50" fmla="*/ 92 w 339"/>
                <a:gd name="T51" fmla="*/ 182 h 204"/>
                <a:gd name="T52" fmla="*/ 134 w 339"/>
                <a:gd name="T53" fmla="*/ 182 h 204"/>
                <a:gd name="T54" fmla="*/ 134 w 339"/>
                <a:gd name="T5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9" h="204">
                  <a:moveTo>
                    <a:pt x="27" y="70"/>
                  </a:moveTo>
                  <a:cubicBezTo>
                    <a:pt x="287" y="70"/>
                    <a:pt x="287" y="70"/>
                    <a:pt x="287" y="70"/>
                  </a:cubicBezTo>
                  <a:cubicBezTo>
                    <a:pt x="316" y="70"/>
                    <a:pt x="339" y="94"/>
                    <a:pt x="339" y="122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72"/>
                    <a:pt x="330" y="182"/>
                    <a:pt x="318" y="182"/>
                  </a:cubicBezTo>
                  <a:cubicBezTo>
                    <a:pt x="294" y="182"/>
                    <a:pt x="294" y="182"/>
                    <a:pt x="294" y="182"/>
                  </a:cubicBezTo>
                  <a:moveTo>
                    <a:pt x="297" y="168"/>
                  </a:moveTo>
                  <a:cubicBezTo>
                    <a:pt x="297" y="148"/>
                    <a:pt x="281" y="131"/>
                    <a:pt x="261" y="131"/>
                  </a:cubicBezTo>
                  <a:cubicBezTo>
                    <a:pt x="241" y="131"/>
                    <a:pt x="224" y="148"/>
                    <a:pt x="224" y="168"/>
                  </a:cubicBezTo>
                  <a:cubicBezTo>
                    <a:pt x="224" y="188"/>
                    <a:pt x="241" y="204"/>
                    <a:pt x="261" y="204"/>
                  </a:cubicBezTo>
                  <a:cubicBezTo>
                    <a:pt x="281" y="204"/>
                    <a:pt x="297" y="188"/>
                    <a:pt x="297" y="168"/>
                  </a:cubicBezTo>
                  <a:close/>
                  <a:moveTo>
                    <a:pt x="95" y="168"/>
                  </a:moveTo>
                  <a:cubicBezTo>
                    <a:pt x="95" y="148"/>
                    <a:pt x="79" y="131"/>
                    <a:pt x="59" y="131"/>
                  </a:cubicBezTo>
                  <a:cubicBezTo>
                    <a:pt x="39" y="131"/>
                    <a:pt x="22" y="148"/>
                    <a:pt x="22" y="168"/>
                  </a:cubicBezTo>
                  <a:cubicBezTo>
                    <a:pt x="22" y="188"/>
                    <a:pt x="39" y="204"/>
                    <a:pt x="59" y="204"/>
                  </a:cubicBezTo>
                  <a:cubicBezTo>
                    <a:pt x="79" y="204"/>
                    <a:pt x="95" y="188"/>
                    <a:pt x="95" y="168"/>
                  </a:cubicBezTo>
                  <a:close/>
                  <a:moveTo>
                    <a:pt x="63" y="0"/>
                  </a:moveTo>
                  <a:cubicBezTo>
                    <a:pt x="63" y="0"/>
                    <a:pt x="20" y="84"/>
                    <a:pt x="10" y="105"/>
                  </a:cubicBezTo>
                  <a:cubicBezTo>
                    <a:pt x="0" y="127"/>
                    <a:pt x="0" y="139"/>
                    <a:pt x="0" y="139"/>
                  </a:cubicBezTo>
                  <a:cubicBezTo>
                    <a:pt x="0" y="154"/>
                    <a:pt x="9" y="173"/>
                    <a:pt x="24" y="178"/>
                  </a:cubicBezTo>
                  <a:moveTo>
                    <a:pt x="271" y="70"/>
                  </a:moveTo>
                  <a:cubicBezTo>
                    <a:pt x="222" y="15"/>
                    <a:pt x="222" y="15"/>
                    <a:pt x="222" y="15"/>
                  </a:cubicBezTo>
                  <a:cubicBezTo>
                    <a:pt x="214" y="5"/>
                    <a:pt x="206" y="0"/>
                    <a:pt x="194" y="0"/>
                  </a:cubicBezTo>
                  <a:cubicBezTo>
                    <a:pt x="37" y="0"/>
                    <a:pt x="37" y="0"/>
                    <a:pt x="37" y="0"/>
                  </a:cubicBezTo>
                  <a:moveTo>
                    <a:pt x="227" y="182"/>
                  </a:moveTo>
                  <a:cubicBezTo>
                    <a:pt x="92" y="182"/>
                    <a:pt x="92" y="182"/>
                    <a:pt x="92" y="182"/>
                  </a:cubicBezTo>
                  <a:moveTo>
                    <a:pt x="134" y="182"/>
                  </a:move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5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248EF435-7B6E-449E-B772-7639A279D548}"/>
              </a:ext>
            </a:extLst>
          </p:cNvPr>
          <p:cNvGrpSpPr/>
          <p:nvPr/>
        </p:nvGrpSpPr>
        <p:grpSpPr>
          <a:xfrm>
            <a:off x="10961556" y="7246781"/>
            <a:ext cx="451209" cy="451209"/>
            <a:chOff x="7400259" y="5674971"/>
            <a:chExt cx="640078" cy="640081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51A7EF2-CBB3-445B-9FAB-E7F50A2D605E}"/>
                </a:ext>
              </a:extLst>
            </p:cNvPr>
            <p:cNvSpPr/>
            <p:nvPr/>
          </p:nvSpPr>
          <p:spPr bwMode="auto">
            <a:xfrm>
              <a:off x="7400259" y="5674971"/>
              <a:ext cx="640078" cy="6400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13935A0-CDF1-4D1D-8CE5-C486D2E0728B}"/>
                </a:ext>
              </a:extLst>
            </p:cNvPr>
            <p:cNvGrpSpPr/>
            <p:nvPr/>
          </p:nvGrpSpPr>
          <p:grpSpPr>
            <a:xfrm>
              <a:off x="7635101" y="5853274"/>
              <a:ext cx="170436" cy="283462"/>
              <a:chOff x="5622072" y="3034107"/>
              <a:chExt cx="225306" cy="374720"/>
            </a:xfrm>
          </p:grpSpPr>
          <p:sp>
            <p:nvSpPr>
              <p:cNvPr id="241" name="Freeform 5">
                <a:extLst>
                  <a:ext uri="{FF2B5EF4-FFF2-40B4-BE49-F238E27FC236}">
                    <a16:creationId xmlns:a16="http://schemas.microsoft.com/office/drawing/2014/main" id="{D07105BE-A2C1-49AC-9D4F-ACA9C344DC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2072" y="3034107"/>
                <a:ext cx="225306" cy="37472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5875">
                <a:solidFill>
                  <a:schemeClr val="tx1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819A8C80-5D44-4595-94A0-D261C28989B0}"/>
                  </a:ext>
                </a:extLst>
              </p:cNvPr>
              <p:cNvSpPr/>
              <p:nvPr/>
            </p:nvSpPr>
            <p:spPr bwMode="auto">
              <a:xfrm>
                <a:off x="5670550" y="3124200"/>
                <a:ext cx="107950" cy="107950"/>
              </a:xfrm>
              <a:prstGeom prst="ellipse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92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5B88A10-1291-497E-960D-7414DBFC20D1}"/>
              </a:ext>
            </a:extLst>
          </p:cNvPr>
          <p:cNvGrpSpPr/>
          <p:nvPr/>
        </p:nvGrpSpPr>
        <p:grpSpPr>
          <a:xfrm>
            <a:off x="4352321" y="7151855"/>
            <a:ext cx="443223" cy="443223"/>
            <a:chOff x="3780160" y="3086703"/>
            <a:chExt cx="472599" cy="472599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66FDBA7-8883-4119-BE4A-4E75E953DB0C}"/>
                </a:ext>
              </a:extLst>
            </p:cNvPr>
            <p:cNvSpPr/>
            <p:nvPr/>
          </p:nvSpPr>
          <p:spPr bwMode="auto">
            <a:xfrm>
              <a:off x="3780160" y="3086703"/>
              <a:ext cx="472599" cy="472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5FEDC1E6-EC60-4658-B349-DE9A5334F9BE}"/>
                </a:ext>
              </a:extLst>
            </p:cNvPr>
            <p:cNvGrpSpPr/>
            <p:nvPr/>
          </p:nvGrpSpPr>
          <p:grpSpPr>
            <a:xfrm>
              <a:off x="3828570" y="3130446"/>
              <a:ext cx="378990" cy="378990"/>
              <a:chOff x="4452509" y="919634"/>
              <a:chExt cx="523664" cy="523664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70E2FE0-EEE6-470B-9DD8-F78650DEC421}"/>
                  </a:ext>
                </a:extLst>
              </p:cNvPr>
              <p:cNvSpPr/>
              <p:nvPr/>
            </p:nvSpPr>
            <p:spPr bwMode="auto">
              <a:xfrm rot="19620000" flipH="1">
                <a:off x="4452509" y="919634"/>
                <a:ext cx="523664" cy="523664"/>
              </a:xfrm>
              <a:prstGeom prst="ellipse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92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7" name="Temperature_med">
                <a:extLst>
                  <a:ext uri="{FF2B5EF4-FFF2-40B4-BE49-F238E27FC236}">
                    <a16:creationId xmlns:a16="http://schemas.microsoft.com/office/drawing/2014/main" id="{06D93C61-BD36-4948-A761-DFC036FCF62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42458" y="1001713"/>
                <a:ext cx="143770" cy="359506"/>
              </a:xfrm>
              <a:custGeom>
                <a:avLst/>
                <a:gdLst>
                  <a:gd name="T0" fmla="*/ 748 w 1496"/>
                  <a:gd name="T1" fmla="*/ 3274 h 3743"/>
                  <a:gd name="T2" fmla="*/ 469 w 1496"/>
                  <a:gd name="T3" fmla="*/ 2995 h 3743"/>
                  <a:gd name="T4" fmla="*/ 748 w 1496"/>
                  <a:gd name="T5" fmla="*/ 2716 h 3743"/>
                  <a:gd name="T6" fmla="*/ 1027 w 1496"/>
                  <a:gd name="T7" fmla="*/ 2995 h 3743"/>
                  <a:gd name="T8" fmla="*/ 748 w 1496"/>
                  <a:gd name="T9" fmla="*/ 3274 h 3743"/>
                  <a:gd name="T10" fmla="*/ 1248 w 1496"/>
                  <a:gd name="T11" fmla="*/ 2439 h 3743"/>
                  <a:gd name="T12" fmla="*/ 1248 w 1496"/>
                  <a:gd name="T13" fmla="*/ 500 h 3743"/>
                  <a:gd name="T14" fmla="*/ 748 w 1496"/>
                  <a:gd name="T15" fmla="*/ 0 h 3743"/>
                  <a:gd name="T16" fmla="*/ 748 w 1496"/>
                  <a:gd name="T17" fmla="*/ 0 h 3743"/>
                  <a:gd name="T18" fmla="*/ 248 w 1496"/>
                  <a:gd name="T19" fmla="*/ 500 h 3743"/>
                  <a:gd name="T20" fmla="*/ 248 w 1496"/>
                  <a:gd name="T21" fmla="*/ 2439 h 3743"/>
                  <a:gd name="T22" fmla="*/ 0 w 1496"/>
                  <a:gd name="T23" fmla="*/ 2995 h 3743"/>
                  <a:gd name="T24" fmla="*/ 748 w 1496"/>
                  <a:gd name="T25" fmla="*/ 3743 h 3743"/>
                  <a:gd name="T26" fmla="*/ 1496 w 1496"/>
                  <a:gd name="T27" fmla="*/ 2995 h 3743"/>
                  <a:gd name="T28" fmla="*/ 1248 w 1496"/>
                  <a:gd name="T29" fmla="*/ 2439 h 3743"/>
                  <a:gd name="T30" fmla="*/ 748 w 1496"/>
                  <a:gd name="T31" fmla="*/ 1371 h 3743"/>
                  <a:gd name="T32" fmla="*/ 748 w 1496"/>
                  <a:gd name="T33" fmla="*/ 2716 h 3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6" h="3743">
                    <a:moveTo>
                      <a:pt x="748" y="3274"/>
                    </a:moveTo>
                    <a:cubicBezTo>
                      <a:pt x="594" y="3274"/>
                      <a:pt x="469" y="3149"/>
                      <a:pt x="469" y="2995"/>
                    </a:cubicBezTo>
                    <a:cubicBezTo>
                      <a:pt x="469" y="2841"/>
                      <a:pt x="594" y="2716"/>
                      <a:pt x="748" y="2716"/>
                    </a:cubicBezTo>
                    <a:cubicBezTo>
                      <a:pt x="902" y="2716"/>
                      <a:pt x="1027" y="2841"/>
                      <a:pt x="1027" y="2995"/>
                    </a:cubicBezTo>
                    <a:cubicBezTo>
                      <a:pt x="1027" y="3149"/>
                      <a:pt x="902" y="3274"/>
                      <a:pt x="748" y="3274"/>
                    </a:cubicBezTo>
                    <a:close/>
                    <a:moveTo>
                      <a:pt x="1248" y="2439"/>
                    </a:moveTo>
                    <a:cubicBezTo>
                      <a:pt x="1248" y="500"/>
                      <a:pt x="1248" y="500"/>
                      <a:pt x="1248" y="500"/>
                    </a:cubicBezTo>
                    <a:cubicBezTo>
                      <a:pt x="1248" y="224"/>
                      <a:pt x="1024" y="0"/>
                      <a:pt x="748" y="0"/>
                    </a:cubicBezTo>
                    <a:cubicBezTo>
                      <a:pt x="748" y="0"/>
                      <a:pt x="748" y="0"/>
                      <a:pt x="748" y="0"/>
                    </a:cubicBezTo>
                    <a:cubicBezTo>
                      <a:pt x="472" y="0"/>
                      <a:pt x="248" y="224"/>
                      <a:pt x="248" y="500"/>
                    </a:cubicBezTo>
                    <a:cubicBezTo>
                      <a:pt x="248" y="2439"/>
                      <a:pt x="248" y="2439"/>
                      <a:pt x="248" y="2439"/>
                    </a:cubicBezTo>
                    <a:cubicBezTo>
                      <a:pt x="96" y="2576"/>
                      <a:pt x="0" y="2774"/>
                      <a:pt x="0" y="2995"/>
                    </a:cubicBezTo>
                    <a:cubicBezTo>
                      <a:pt x="0" y="3408"/>
                      <a:pt x="335" y="3743"/>
                      <a:pt x="748" y="3743"/>
                    </a:cubicBezTo>
                    <a:cubicBezTo>
                      <a:pt x="1161" y="3743"/>
                      <a:pt x="1496" y="3408"/>
                      <a:pt x="1496" y="2995"/>
                    </a:cubicBezTo>
                    <a:cubicBezTo>
                      <a:pt x="1496" y="2774"/>
                      <a:pt x="1400" y="2576"/>
                      <a:pt x="1248" y="2439"/>
                    </a:cubicBezTo>
                    <a:close/>
                    <a:moveTo>
                      <a:pt x="748" y="1371"/>
                    </a:moveTo>
                    <a:cubicBezTo>
                      <a:pt x="748" y="2716"/>
                      <a:pt x="748" y="2716"/>
                      <a:pt x="748" y="2716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761676DF-52CA-408C-B289-8F315E3218BD}"/>
              </a:ext>
            </a:extLst>
          </p:cNvPr>
          <p:cNvGrpSpPr/>
          <p:nvPr/>
        </p:nvGrpSpPr>
        <p:grpSpPr>
          <a:xfrm>
            <a:off x="13097917" y="1565568"/>
            <a:ext cx="447357" cy="447357"/>
            <a:chOff x="9962218" y="4931395"/>
            <a:chExt cx="640080" cy="640081"/>
          </a:xfrm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ED0114-16A8-411D-8534-21BF12CF54D6}"/>
                </a:ext>
              </a:extLst>
            </p:cNvPr>
            <p:cNvSpPr/>
            <p:nvPr/>
          </p:nvSpPr>
          <p:spPr bwMode="auto">
            <a:xfrm>
              <a:off x="9962218" y="4931395"/>
              <a:ext cx="640080" cy="6400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50" name="Group 4">
              <a:extLst>
                <a:ext uri="{FF2B5EF4-FFF2-40B4-BE49-F238E27FC236}">
                  <a16:creationId xmlns:a16="http://schemas.microsoft.com/office/drawing/2014/main" id="{FE5B1F0F-D8DC-479C-9ED8-68E73DE241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47517" y="5118885"/>
              <a:ext cx="269489" cy="265088"/>
              <a:chOff x="3794" y="2083"/>
              <a:chExt cx="245" cy="241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62797527-6998-4E05-89F2-A0F477741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083"/>
                <a:ext cx="245" cy="138"/>
              </a:xfrm>
              <a:prstGeom prst="rect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2" name="Freeform 6">
                <a:extLst>
                  <a:ext uri="{FF2B5EF4-FFF2-40B4-BE49-F238E27FC236}">
                    <a16:creationId xmlns:a16="http://schemas.microsoft.com/office/drawing/2014/main" id="{69A9AC7F-1DE0-480F-A604-D00D94F1D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2287"/>
                <a:ext cx="231" cy="37"/>
              </a:xfrm>
              <a:custGeom>
                <a:avLst/>
                <a:gdLst>
                  <a:gd name="T0" fmla="*/ 26 w 231"/>
                  <a:gd name="T1" fmla="*/ 0 h 37"/>
                  <a:gd name="T2" fmla="*/ 205 w 231"/>
                  <a:gd name="T3" fmla="*/ 0 h 37"/>
                  <a:gd name="T4" fmla="*/ 231 w 231"/>
                  <a:gd name="T5" fmla="*/ 37 h 37"/>
                  <a:gd name="T6" fmla="*/ 0 w 231"/>
                  <a:gd name="T7" fmla="*/ 37 h 37"/>
                  <a:gd name="T8" fmla="*/ 26 w 23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37">
                    <a:moveTo>
                      <a:pt x="26" y="0"/>
                    </a:moveTo>
                    <a:lnTo>
                      <a:pt x="205" y="0"/>
                    </a:lnTo>
                    <a:lnTo>
                      <a:pt x="231" y="37"/>
                    </a:lnTo>
                    <a:lnTo>
                      <a:pt x="0" y="37"/>
                    </a:lnTo>
                    <a:lnTo>
                      <a:pt x="26" y="0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3" name="Line 7">
                <a:extLst>
                  <a:ext uri="{FF2B5EF4-FFF2-40B4-BE49-F238E27FC236}">
                    <a16:creationId xmlns:a16="http://schemas.microsoft.com/office/drawing/2014/main" id="{A182A58D-9D9B-42D8-8019-59DCEAAE1F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1"/>
                <a:ext cx="0" cy="36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4" name="Line 8">
                <a:extLst>
                  <a:ext uri="{FF2B5EF4-FFF2-40B4-BE49-F238E27FC236}">
                    <a16:creationId xmlns:a16="http://schemas.microsoft.com/office/drawing/2014/main" id="{BE75B4C6-5736-4664-825D-C92EEE65D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3" y="2255"/>
                <a:ext cx="86" cy="0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9CD2FE4-C7EB-4CC9-854D-448501B0557E}"/>
              </a:ext>
            </a:extLst>
          </p:cNvPr>
          <p:cNvGrpSpPr/>
          <p:nvPr/>
        </p:nvGrpSpPr>
        <p:grpSpPr>
          <a:xfrm>
            <a:off x="6922681" y="-692649"/>
            <a:ext cx="449139" cy="449139"/>
            <a:chOff x="5451288" y="2062754"/>
            <a:chExt cx="640081" cy="640079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54A1043A-5DE7-4C7A-8DCA-A0C7C9409665}"/>
                </a:ext>
              </a:extLst>
            </p:cNvPr>
            <p:cNvSpPr/>
            <p:nvPr/>
          </p:nvSpPr>
          <p:spPr bwMode="auto">
            <a:xfrm>
              <a:off x="5451288" y="2062754"/>
              <a:ext cx="640081" cy="640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57" name="ShoppingCart_E7BF">
              <a:extLst>
                <a:ext uri="{FF2B5EF4-FFF2-40B4-BE49-F238E27FC236}">
                  <a16:creationId xmlns:a16="http://schemas.microsoft.com/office/drawing/2014/main" id="{3AB17D0C-5FBB-4A86-8CBF-FE49C7935B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11505" y="2246896"/>
              <a:ext cx="319636" cy="271803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A473EA3-78C1-40A5-8EBA-00CF28BCCCB2}"/>
              </a:ext>
            </a:extLst>
          </p:cNvPr>
          <p:cNvGrpSpPr/>
          <p:nvPr/>
        </p:nvGrpSpPr>
        <p:grpSpPr>
          <a:xfrm>
            <a:off x="8382139" y="7392754"/>
            <a:ext cx="447357" cy="447357"/>
            <a:chOff x="2442289" y="5625339"/>
            <a:chExt cx="640079" cy="640079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1B1EBDB-721F-466B-B4BC-72829314CE29}"/>
                </a:ext>
              </a:extLst>
            </p:cNvPr>
            <p:cNvSpPr/>
            <p:nvPr/>
          </p:nvSpPr>
          <p:spPr bwMode="auto">
            <a:xfrm>
              <a:off x="2442289" y="5625339"/>
              <a:ext cx="640079" cy="640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60" name="Freeform 25">
              <a:extLst>
                <a:ext uri="{FF2B5EF4-FFF2-40B4-BE49-F238E27FC236}">
                  <a16:creationId xmlns:a16="http://schemas.microsoft.com/office/drawing/2014/main" id="{577D46FA-81F3-4CF3-A677-D1DF277EDA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9400" y="5786194"/>
              <a:ext cx="325862" cy="318385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5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47C2BAB-502C-484C-90CF-8864B3EB5ABB}"/>
              </a:ext>
            </a:extLst>
          </p:cNvPr>
          <p:cNvGrpSpPr/>
          <p:nvPr/>
        </p:nvGrpSpPr>
        <p:grpSpPr>
          <a:xfrm>
            <a:off x="9504387" y="-552142"/>
            <a:ext cx="440581" cy="440581"/>
            <a:chOff x="11307480" y="3082553"/>
            <a:chExt cx="640080" cy="640080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C64593A0-78EF-4273-9A8C-3771C94C441C}"/>
                </a:ext>
              </a:extLst>
            </p:cNvPr>
            <p:cNvSpPr/>
            <p:nvPr/>
          </p:nvSpPr>
          <p:spPr bwMode="auto">
            <a:xfrm>
              <a:off x="11307480" y="3082553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63" name="Commitments_EC4D" title="Icon of a handshake">
              <a:extLst>
                <a:ext uri="{FF2B5EF4-FFF2-40B4-BE49-F238E27FC236}">
                  <a16:creationId xmlns:a16="http://schemas.microsoft.com/office/drawing/2014/main" id="{12252717-930D-491B-A502-763E5360A9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466762" y="3251859"/>
              <a:ext cx="321525" cy="301469"/>
            </a:xfrm>
            <a:custGeom>
              <a:avLst/>
              <a:gdLst>
                <a:gd name="T0" fmla="*/ 56 w 3762"/>
                <a:gd name="T1" fmla="*/ 1280 h 3526"/>
                <a:gd name="T2" fmla="*/ 1246 w 3762"/>
                <a:gd name="T3" fmla="*/ 30 h 3526"/>
                <a:gd name="T4" fmla="*/ 1589 w 3762"/>
                <a:gd name="T5" fmla="*/ 313 h 3526"/>
                <a:gd name="T6" fmla="*/ 104 w 3762"/>
                <a:gd name="T7" fmla="*/ 2297 h 3526"/>
                <a:gd name="T8" fmla="*/ 698 w 3762"/>
                <a:gd name="T9" fmla="*/ 2078 h 3526"/>
                <a:gd name="T10" fmla="*/ 323 w 3762"/>
                <a:gd name="T11" fmla="*/ 1703 h 3526"/>
                <a:gd name="T12" fmla="*/ 2479 w 3762"/>
                <a:gd name="T13" fmla="*/ 2578 h 3526"/>
                <a:gd name="T14" fmla="*/ 3073 w 3762"/>
                <a:gd name="T15" fmla="*/ 2797 h 3526"/>
                <a:gd name="T16" fmla="*/ 2854 w 3762"/>
                <a:gd name="T17" fmla="*/ 2203 h 3526"/>
                <a:gd name="T18" fmla="*/ 1823 w 3762"/>
                <a:gd name="T19" fmla="*/ 3422 h 3526"/>
                <a:gd name="T20" fmla="*/ 2198 w 3762"/>
                <a:gd name="T21" fmla="*/ 3047 h 3526"/>
                <a:gd name="T22" fmla="*/ 2698 w 3762"/>
                <a:gd name="T23" fmla="*/ 3172 h 3526"/>
                <a:gd name="T24" fmla="*/ 2479 w 3762"/>
                <a:gd name="T25" fmla="*/ 2578 h 3526"/>
                <a:gd name="T26" fmla="*/ 479 w 3762"/>
                <a:gd name="T27" fmla="*/ 2672 h 3526"/>
                <a:gd name="T28" fmla="*/ 1073 w 3762"/>
                <a:gd name="T29" fmla="*/ 2453 h 3526"/>
                <a:gd name="T30" fmla="*/ 698 w 3762"/>
                <a:gd name="T31" fmla="*/ 2078 h 3526"/>
                <a:gd name="T32" fmla="*/ 854 w 3762"/>
                <a:gd name="T33" fmla="*/ 2672 h 3526"/>
                <a:gd name="T34" fmla="*/ 1229 w 3762"/>
                <a:gd name="T35" fmla="*/ 3047 h 3526"/>
                <a:gd name="T36" fmla="*/ 1448 w 3762"/>
                <a:gd name="T37" fmla="*/ 2453 h 3526"/>
                <a:gd name="T38" fmla="*/ 854 w 3762"/>
                <a:gd name="T39" fmla="*/ 2672 h 3526"/>
                <a:gd name="T40" fmla="*/ 1229 w 3762"/>
                <a:gd name="T41" fmla="*/ 3422 h 3526"/>
                <a:gd name="T42" fmla="*/ 1823 w 3762"/>
                <a:gd name="T43" fmla="*/ 3203 h 3526"/>
                <a:gd name="T44" fmla="*/ 1448 w 3762"/>
                <a:gd name="T45" fmla="*/ 2828 h 3526"/>
                <a:gd name="T46" fmla="*/ 3214 w 3762"/>
                <a:gd name="T47" fmla="*/ 1813 h 3526"/>
                <a:gd name="T48" fmla="*/ 3746 w 3762"/>
                <a:gd name="T49" fmla="*/ 1220 h 3526"/>
                <a:gd name="T50" fmla="*/ 2526 w 3762"/>
                <a:gd name="T51" fmla="*/ 0 h 3526"/>
                <a:gd name="T52" fmla="*/ 1412 w 3762"/>
                <a:gd name="T53" fmla="*/ 385 h 3526"/>
                <a:gd name="T54" fmla="*/ 1026 w 3762"/>
                <a:gd name="T55" fmla="*/ 1250 h 3526"/>
                <a:gd name="T56" fmla="*/ 1276 w 3762"/>
                <a:gd name="T57" fmla="*/ 1500 h 3526"/>
                <a:gd name="T58" fmla="*/ 2026 w 3762"/>
                <a:gd name="T59" fmla="*/ 750 h 3526"/>
                <a:gd name="T60" fmla="*/ 3448 w 3762"/>
                <a:gd name="T61" fmla="*/ 2047 h 3526"/>
                <a:gd name="T62" fmla="*/ 3071 w 3762"/>
                <a:gd name="T63" fmla="*/ 2420 h 3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62" h="3526">
                  <a:moveTo>
                    <a:pt x="401" y="1625"/>
                  </a:moveTo>
                  <a:cubicBezTo>
                    <a:pt x="56" y="1280"/>
                    <a:pt x="56" y="1280"/>
                    <a:pt x="56" y="1280"/>
                  </a:cubicBezTo>
                  <a:cubicBezTo>
                    <a:pt x="40" y="1264"/>
                    <a:pt x="40" y="1236"/>
                    <a:pt x="56" y="1220"/>
                  </a:cubicBezTo>
                  <a:cubicBezTo>
                    <a:pt x="1246" y="30"/>
                    <a:pt x="1246" y="30"/>
                    <a:pt x="1246" y="30"/>
                  </a:cubicBezTo>
                  <a:cubicBezTo>
                    <a:pt x="1262" y="14"/>
                    <a:pt x="1290" y="14"/>
                    <a:pt x="1306" y="30"/>
                  </a:cubicBezTo>
                  <a:cubicBezTo>
                    <a:pt x="1589" y="313"/>
                    <a:pt x="1589" y="313"/>
                    <a:pt x="1589" y="313"/>
                  </a:cubicBezTo>
                  <a:moveTo>
                    <a:pt x="104" y="1922"/>
                  </a:moveTo>
                  <a:cubicBezTo>
                    <a:pt x="0" y="2026"/>
                    <a:pt x="0" y="2194"/>
                    <a:pt x="104" y="2297"/>
                  </a:cubicBezTo>
                  <a:cubicBezTo>
                    <a:pt x="207" y="2401"/>
                    <a:pt x="375" y="2401"/>
                    <a:pt x="479" y="2297"/>
                  </a:cubicBezTo>
                  <a:cubicBezTo>
                    <a:pt x="698" y="2078"/>
                    <a:pt x="698" y="2078"/>
                    <a:pt x="698" y="2078"/>
                  </a:cubicBezTo>
                  <a:cubicBezTo>
                    <a:pt x="802" y="1974"/>
                    <a:pt x="802" y="1806"/>
                    <a:pt x="698" y="1703"/>
                  </a:cubicBezTo>
                  <a:cubicBezTo>
                    <a:pt x="595" y="1599"/>
                    <a:pt x="427" y="1599"/>
                    <a:pt x="323" y="1703"/>
                  </a:cubicBezTo>
                  <a:lnTo>
                    <a:pt x="104" y="1922"/>
                  </a:lnTo>
                  <a:close/>
                  <a:moveTo>
                    <a:pt x="2479" y="2578"/>
                  </a:moveTo>
                  <a:cubicBezTo>
                    <a:pt x="2698" y="2797"/>
                    <a:pt x="2698" y="2797"/>
                    <a:pt x="2698" y="2797"/>
                  </a:cubicBezTo>
                  <a:cubicBezTo>
                    <a:pt x="2802" y="2901"/>
                    <a:pt x="2970" y="2901"/>
                    <a:pt x="3073" y="2797"/>
                  </a:cubicBezTo>
                  <a:cubicBezTo>
                    <a:pt x="3177" y="2694"/>
                    <a:pt x="3177" y="2526"/>
                    <a:pt x="3073" y="2422"/>
                  </a:cubicBezTo>
                  <a:cubicBezTo>
                    <a:pt x="2854" y="2203"/>
                    <a:pt x="2854" y="2203"/>
                    <a:pt x="2854" y="2203"/>
                  </a:cubicBezTo>
                  <a:moveTo>
                    <a:pt x="1714" y="3313"/>
                  </a:moveTo>
                  <a:cubicBezTo>
                    <a:pt x="1823" y="3422"/>
                    <a:pt x="1823" y="3422"/>
                    <a:pt x="1823" y="3422"/>
                  </a:cubicBezTo>
                  <a:cubicBezTo>
                    <a:pt x="1927" y="3526"/>
                    <a:pt x="2095" y="3526"/>
                    <a:pt x="2198" y="3422"/>
                  </a:cubicBezTo>
                  <a:cubicBezTo>
                    <a:pt x="2302" y="3319"/>
                    <a:pt x="2302" y="3151"/>
                    <a:pt x="2198" y="3047"/>
                  </a:cubicBezTo>
                  <a:cubicBezTo>
                    <a:pt x="2323" y="3172"/>
                    <a:pt x="2323" y="3172"/>
                    <a:pt x="2323" y="3172"/>
                  </a:cubicBezTo>
                  <a:cubicBezTo>
                    <a:pt x="2427" y="3276"/>
                    <a:pt x="2595" y="3276"/>
                    <a:pt x="2698" y="3172"/>
                  </a:cubicBezTo>
                  <a:cubicBezTo>
                    <a:pt x="2802" y="3069"/>
                    <a:pt x="2802" y="2901"/>
                    <a:pt x="2698" y="2797"/>
                  </a:cubicBezTo>
                  <a:cubicBezTo>
                    <a:pt x="2479" y="2578"/>
                    <a:pt x="2479" y="2578"/>
                    <a:pt x="2479" y="2578"/>
                  </a:cubicBezTo>
                  <a:moveTo>
                    <a:pt x="479" y="2297"/>
                  </a:moveTo>
                  <a:cubicBezTo>
                    <a:pt x="375" y="2401"/>
                    <a:pt x="375" y="2569"/>
                    <a:pt x="479" y="2672"/>
                  </a:cubicBezTo>
                  <a:cubicBezTo>
                    <a:pt x="582" y="2776"/>
                    <a:pt x="750" y="2776"/>
                    <a:pt x="854" y="2672"/>
                  </a:cubicBezTo>
                  <a:cubicBezTo>
                    <a:pt x="1073" y="2453"/>
                    <a:pt x="1073" y="2453"/>
                    <a:pt x="1073" y="2453"/>
                  </a:cubicBezTo>
                  <a:cubicBezTo>
                    <a:pt x="1177" y="2349"/>
                    <a:pt x="1177" y="2181"/>
                    <a:pt x="1073" y="2078"/>
                  </a:cubicBezTo>
                  <a:cubicBezTo>
                    <a:pt x="970" y="1974"/>
                    <a:pt x="802" y="1974"/>
                    <a:pt x="698" y="2078"/>
                  </a:cubicBezTo>
                  <a:lnTo>
                    <a:pt x="479" y="2297"/>
                  </a:lnTo>
                  <a:close/>
                  <a:moveTo>
                    <a:pt x="854" y="2672"/>
                  </a:moveTo>
                  <a:cubicBezTo>
                    <a:pt x="750" y="2776"/>
                    <a:pt x="750" y="2944"/>
                    <a:pt x="854" y="3047"/>
                  </a:cubicBezTo>
                  <a:cubicBezTo>
                    <a:pt x="957" y="3151"/>
                    <a:pt x="1125" y="3151"/>
                    <a:pt x="1229" y="3047"/>
                  </a:cubicBezTo>
                  <a:cubicBezTo>
                    <a:pt x="1448" y="2828"/>
                    <a:pt x="1448" y="2828"/>
                    <a:pt x="1448" y="2828"/>
                  </a:cubicBezTo>
                  <a:cubicBezTo>
                    <a:pt x="1552" y="2724"/>
                    <a:pt x="1552" y="2556"/>
                    <a:pt x="1448" y="2453"/>
                  </a:cubicBezTo>
                  <a:cubicBezTo>
                    <a:pt x="1345" y="2349"/>
                    <a:pt x="1177" y="2349"/>
                    <a:pt x="1073" y="2453"/>
                  </a:cubicBezTo>
                  <a:lnTo>
                    <a:pt x="854" y="2672"/>
                  </a:lnTo>
                  <a:close/>
                  <a:moveTo>
                    <a:pt x="1229" y="3047"/>
                  </a:moveTo>
                  <a:cubicBezTo>
                    <a:pt x="1125" y="3151"/>
                    <a:pt x="1125" y="3319"/>
                    <a:pt x="1229" y="3422"/>
                  </a:cubicBezTo>
                  <a:cubicBezTo>
                    <a:pt x="1332" y="3526"/>
                    <a:pt x="1500" y="3526"/>
                    <a:pt x="1604" y="3422"/>
                  </a:cubicBezTo>
                  <a:cubicBezTo>
                    <a:pt x="1823" y="3203"/>
                    <a:pt x="1823" y="3203"/>
                    <a:pt x="1823" y="3203"/>
                  </a:cubicBezTo>
                  <a:cubicBezTo>
                    <a:pt x="1927" y="3099"/>
                    <a:pt x="1927" y="2931"/>
                    <a:pt x="1823" y="2828"/>
                  </a:cubicBezTo>
                  <a:cubicBezTo>
                    <a:pt x="1720" y="2724"/>
                    <a:pt x="1552" y="2724"/>
                    <a:pt x="1448" y="2828"/>
                  </a:cubicBezTo>
                  <a:lnTo>
                    <a:pt x="1229" y="3047"/>
                  </a:lnTo>
                  <a:close/>
                  <a:moveTo>
                    <a:pt x="3214" y="1813"/>
                  </a:moveTo>
                  <a:cubicBezTo>
                    <a:pt x="3746" y="1280"/>
                    <a:pt x="3746" y="1280"/>
                    <a:pt x="3746" y="1280"/>
                  </a:cubicBezTo>
                  <a:cubicBezTo>
                    <a:pt x="3762" y="1264"/>
                    <a:pt x="3762" y="1236"/>
                    <a:pt x="3746" y="122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1436" y="363"/>
                    <a:pt x="1436" y="363"/>
                    <a:pt x="1436" y="363"/>
                  </a:cubicBezTo>
                  <a:cubicBezTo>
                    <a:pt x="1426" y="367"/>
                    <a:pt x="1417" y="375"/>
                    <a:pt x="1412" y="385"/>
                  </a:cubicBezTo>
                  <a:cubicBezTo>
                    <a:pt x="1057" y="1094"/>
                    <a:pt x="1057" y="1094"/>
                    <a:pt x="1057" y="1094"/>
                  </a:cubicBezTo>
                  <a:cubicBezTo>
                    <a:pt x="1037" y="1142"/>
                    <a:pt x="1026" y="1195"/>
                    <a:pt x="1026" y="1250"/>
                  </a:cubicBezTo>
                  <a:cubicBezTo>
                    <a:pt x="1026" y="1319"/>
                    <a:pt x="1054" y="1382"/>
                    <a:pt x="1099" y="1427"/>
                  </a:cubicBezTo>
                  <a:cubicBezTo>
                    <a:pt x="1144" y="1472"/>
                    <a:pt x="1207" y="1500"/>
                    <a:pt x="1276" y="1500"/>
                  </a:cubicBezTo>
                  <a:cubicBezTo>
                    <a:pt x="1483" y="1500"/>
                    <a:pt x="1651" y="1332"/>
                    <a:pt x="1651" y="1125"/>
                  </a:cubicBezTo>
                  <a:cubicBezTo>
                    <a:pt x="1651" y="918"/>
                    <a:pt x="1819" y="750"/>
                    <a:pt x="2026" y="750"/>
                  </a:cubicBezTo>
                  <a:cubicBezTo>
                    <a:pt x="2094" y="750"/>
                    <a:pt x="2162" y="771"/>
                    <a:pt x="2214" y="813"/>
                  </a:cubicBezTo>
                  <a:cubicBezTo>
                    <a:pt x="3448" y="2047"/>
                    <a:pt x="3448" y="2047"/>
                    <a:pt x="3448" y="2047"/>
                  </a:cubicBezTo>
                  <a:cubicBezTo>
                    <a:pt x="3553" y="2152"/>
                    <a:pt x="3552" y="2321"/>
                    <a:pt x="3446" y="2425"/>
                  </a:cubicBezTo>
                  <a:cubicBezTo>
                    <a:pt x="3341" y="2527"/>
                    <a:pt x="3174" y="2523"/>
                    <a:pt x="3071" y="2420"/>
                  </a:cubicBezTo>
                  <a:cubicBezTo>
                    <a:pt x="2854" y="2203"/>
                    <a:pt x="2854" y="2203"/>
                    <a:pt x="2854" y="2203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71" name="Cross 270">
            <a:extLst>
              <a:ext uri="{FF2B5EF4-FFF2-40B4-BE49-F238E27FC236}">
                <a16:creationId xmlns:a16="http://schemas.microsoft.com/office/drawing/2014/main" id="{51545FF9-9B06-4B40-936D-7F93268E8BC8}"/>
              </a:ext>
            </a:extLst>
          </p:cNvPr>
          <p:cNvSpPr/>
          <p:nvPr/>
        </p:nvSpPr>
        <p:spPr bwMode="auto">
          <a:xfrm>
            <a:off x="7312008" y="3296912"/>
            <a:ext cx="325095" cy="325960"/>
          </a:xfrm>
          <a:prstGeom prst="plus">
            <a:avLst>
              <a:gd name="adj" fmla="val 44401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16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Rectangle 2729">
            <a:extLst>
              <a:ext uri="{FF2B5EF4-FFF2-40B4-BE49-F238E27FC236}">
                <a16:creationId xmlns:a16="http://schemas.microsoft.com/office/drawing/2014/main" id="{C5813342-F378-4C7A-BB2D-ED6E8E4758C3}"/>
              </a:ext>
            </a:extLst>
          </p:cNvPr>
          <p:cNvSpPr/>
          <p:nvPr/>
        </p:nvSpPr>
        <p:spPr bwMode="auto">
          <a:xfrm>
            <a:off x="9237228" y="-1248272"/>
            <a:ext cx="1245963" cy="1207683"/>
          </a:xfrm>
          <a:prstGeom prst="rect">
            <a:avLst/>
          </a:prstGeom>
          <a:grp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8E7889B5-C28E-4D2D-AF61-6ADE68A3DAFC}"/>
              </a:ext>
            </a:extLst>
          </p:cNvPr>
          <p:cNvSpPr/>
          <p:nvPr/>
        </p:nvSpPr>
        <p:spPr bwMode="auto">
          <a:xfrm>
            <a:off x="3223606" y="3064415"/>
            <a:ext cx="788854" cy="790953"/>
          </a:xfrm>
          <a:prstGeom prst="plus">
            <a:avLst>
              <a:gd name="adj" fmla="val 44401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CBEF8FD4-A8C0-4D4C-A361-90F313904EE8}"/>
              </a:ext>
            </a:extLst>
          </p:cNvPr>
          <p:cNvSpPr txBox="1"/>
          <p:nvPr/>
        </p:nvSpPr>
        <p:spPr>
          <a:xfrm>
            <a:off x="6220990" y="5274590"/>
            <a:ext cx="4752378" cy="61551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Cloud + Artificial Intelli</a:t>
            </a: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gence</a:t>
            </a:r>
          </a:p>
        </p:txBody>
      </p:sp>
      <p:sp>
        <p:nvSpPr>
          <p:cNvPr id="183" name="Line 127">
            <a:extLst>
              <a:ext uri="{FF2B5EF4-FFF2-40B4-BE49-F238E27FC236}">
                <a16:creationId xmlns:a16="http://schemas.microsoft.com/office/drawing/2014/main" id="{AE4FA0BA-CC56-4D26-ACB6-5A4B25DB0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3322" y="3740917"/>
            <a:ext cx="0" cy="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5" name="Line 136">
            <a:extLst>
              <a:ext uri="{FF2B5EF4-FFF2-40B4-BE49-F238E27FC236}">
                <a16:creationId xmlns:a16="http://schemas.microsoft.com/office/drawing/2014/main" id="{5D293F2A-454D-4F7B-87BB-D0EBD2CEE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5785" y="4154785"/>
            <a:ext cx="0" cy="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6" name="Line 153">
            <a:extLst>
              <a:ext uri="{FF2B5EF4-FFF2-40B4-BE49-F238E27FC236}">
                <a16:creationId xmlns:a16="http://schemas.microsoft.com/office/drawing/2014/main" id="{550552E1-50C5-4A4D-A33D-CD660338D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5360" y="4780941"/>
            <a:ext cx="0" cy="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7" name="Line 154">
            <a:extLst>
              <a:ext uri="{FF2B5EF4-FFF2-40B4-BE49-F238E27FC236}">
                <a16:creationId xmlns:a16="http://schemas.microsoft.com/office/drawing/2014/main" id="{7693393F-19C4-4E10-8228-AAE0E668A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0865" y="4780941"/>
            <a:ext cx="0" cy="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8" name="Line 167">
            <a:extLst>
              <a:ext uri="{FF2B5EF4-FFF2-40B4-BE49-F238E27FC236}">
                <a16:creationId xmlns:a16="http://schemas.microsoft.com/office/drawing/2014/main" id="{16B138BA-39AF-4E64-B28C-CAB8F09B92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2753" y="3114763"/>
            <a:ext cx="0" cy="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0" name="cloud">
            <a:extLst>
              <a:ext uri="{FF2B5EF4-FFF2-40B4-BE49-F238E27FC236}">
                <a16:creationId xmlns:a16="http://schemas.microsoft.com/office/drawing/2014/main" id="{59C43D5A-652D-4C76-B31F-1299621B3D76}"/>
              </a:ext>
            </a:extLst>
          </p:cNvPr>
          <p:cNvSpPr>
            <a:spLocks noChangeAspect="1"/>
          </p:cNvSpPr>
          <p:nvPr/>
        </p:nvSpPr>
        <p:spPr bwMode="auto">
          <a:xfrm>
            <a:off x="4658310" y="985952"/>
            <a:ext cx="6807520" cy="4273244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  <a:gd name="connsiteX0" fmla="*/ 8169 w 10000"/>
              <a:gd name="connsiteY0" fmla="*/ 9954 h 10000"/>
              <a:gd name="connsiteX1" fmla="*/ 8162 w 10000"/>
              <a:gd name="connsiteY1" fmla="*/ 9947 h 10000"/>
              <a:gd name="connsiteX2" fmla="*/ 2558 w 10000"/>
              <a:gd name="connsiteY2" fmla="*/ 10000 h 10000"/>
              <a:gd name="connsiteX3" fmla="*/ 2558 w 10000"/>
              <a:gd name="connsiteY3" fmla="*/ 10000 h 10000"/>
              <a:gd name="connsiteX4" fmla="*/ 2500 w 10000"/>
              <a:gd name="connsiteY4" fmla="*/ 10000 h 10000"/>
              <a:gd name="connsiteX5" fmla="*/ 0 w 10000"/>
              <a:gd name="connsiteY5" fmla="*/ 5991 h 10000"/>
              <a:gd name="connsiteX6" fmla="*/ 2500 w 10000"/>
              <a:gd name="connsiteY6" fmla="*/ 2028 h 10000"/>
              <a:gd name="connsiteX7" fmla="*/ 3023 w 10000"/>
              <a:gd name="connsiteY7" fmla="*/ 2074 h 10000"/>
              <a:gd name="connsiteX8" fmla="*/ 5349 w 10000"/>
              <a:gd name="connsiteY8" fmla="*/ 0 h 10000"/>
              <a:gd name="connsiteX9" fmla="*/ 8081 w 10000"/>
              <a:gd name="connsiteY9" fmla="*/ 3917 h 10000"/>
              <a:gd name="connsiteX10" fmla="*/ 8081 w 10000"/>
              <a:gd name="connsiteY10" fmla="*/ 3917 h 10000"/>
              <a:gd name="connsiteX11" fmla="*/ 10000 w 10000"/>
              <a:gd name="connsiteY11" fmla="*/ 6959 h 10000"/>
              <a:gd name="connsiteX12" fmla="*/ 8169 w 10000"/>
              <a:gd name="connsiteY12" fmla="*/ 99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10000">
                <a:moveTo>
                  <a:pt x="8169" y="9954"/>
                </a:moveTo>
                <a:lnTo>
                  <a:pt x="8162" y="9947"/>
                </a:lnTo>
                <a:lnTo>
                  <a:pt x="2558" y="10000"/>
                </a:lnTo>
                <a:lnTo>
                  <a:pt x="2558" y="10000"/>
                </a:lnTo>
                <a:lnTo>
                  <a:pt x="2500" y="10000"/>
                </a:lnTo>
                <a:cubicBezTo>
                  <a:pt x="1134" y="10000"/>
                  <a:pt x="0" y="8203"/>
                  <a:pt x="0" y="5991"/>
                </a:cubicBezTo>
                <a:cubicBezTo>
                  <a:pt x="0" y="3779"/>
                  <a:pt x="1134" y="2028"/>
                  <a:pt x="2500" y="2028"/>
                </a:cubicBezTo>
                <a:cubicBezTo>
                  <a:pt x="2674" y="2028"/>
                  <a:pt x="2849" y="2028"/>
                  <a:pt x="3023" y="2074"/>
                </a:cubicBezTo>
                <a:cubicBezTo>
                  <a:pt x="3517" y="829"/>
                  <a:pt x="4360" y="0"/>
                  <a:pt x="5349" y="0"/>
                </a:cubicBezTo>
                <a:cubicBezTo>
                  <a:pt x="6773" y="0"/>
                  <a:pt x="7936" y="1705"/>
                  <a:pt x="8081" y="3917"/>
                </a:cubicBezTo>
                <a:lnTo>
                  <a:pt x="8081" y="3917"/>
                </a:lnTo>
                <a:cubicBezTo>
                  <a:pt x="9157" y="3917"/>
                  <a:pt x="10000" y="5253"/>
                  <a:pt x="10000" y="6959"/>
                </a:cubicBezTo>
                <a:cubicBezTo>
                  <a:pt x="10000" y="8571"/>
                  <a:pt x="9186" y="9908"/>
                  <a:pt x="8169" y="9954"/>
                </a:cubicBezTo>
                <a:close/>
              </a:path>
            </a:pathLst>
          </a:custGeom>
          <a:solidFill>
            <a:schemeClr val="bg1"/>
          </a:solidFill>
          <a:ln w="31750" cap="flat">
            <a:solidFill>
              <a:schemeClr val="accent6"/>
            </a:solidFill>
            <a:prstDash val="solid"/>
            <a:miter lim="800000"/>
            <a:headEnd/>
            <a:tailEnd/>
          </a:ln>
          <a:effectLst>
            <a:outerShdw blurRad="406400" sx="102000" sy="102000" algn="ctr" rotWithShape="0">
              <a:prstClr val="black">
                <a:alpha val="15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2" name="Line 177">
            <a:extLst>
              <a:ext uri="{FF2B5EF4-FFF2-40B4-BE49-F238E27FC236}">
                <a16:creationId xmlns:a16="http://schemas.microsoft.com/office/drawing/2014/main" id="{47EE09EC-34BE-4D2F-80BF-6A4133A31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6358" y="3533781"/>
            <a:ext cx="550777" cy="494413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4" name="Line 144">
            <a:extLst>
              <a:ext uri="{FF2B5EF4-FFF2-40B4-BE49-F238E27FC236}">
                <a16:creationId xmlns:a16="http://schemas.microsoft.com/office/drawing/2014/main" id="{33910FFB-2E4B-4D90-B9E3-3845AFC5A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6520" y="4863790"/>
            <a:ext cx="169131" cy="390298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6" name="Line 161">
            <a:extLst>
              <a:ext uri="{FF2B5EF4-FFF2-40B4-BE49-F238E27FC236}">
                <a16:creationId xmlns:a16="http://schemas.microsoft.com/office/drawing/2014/main" id="{282125F2-1A64-4159-9488-31471F2EF8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0465" y="4157683"/>
            <a:ext cx="45006" cy="679875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8" name="Line 172">
            <a:extLst>
              <a:ext uri="{FF2B5EF4-FFF2-40B4-BE49-F238E27FC236}">
                <a16:creationId xmlns:a16="http://schemas.microsoft.com/office/drawing/2014/main" id="{B161D2FF-7DE1-48BA-A08D-93D7FCE263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86519" y="4182435"/>
            <a:ext cx="81766" cy="655124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0" name="Line 155">
            <a:extLst>
              <a:ext uri="{FF2B5EF4-FFF2-40B4-BE49-F238E27FC236}">
                <a16:creationId xmlns:a16="http://schemas.microsoft.com/office/drawing/2014/main" id="{513CC929-5C8B-4A51-93F9-20A8F9F99D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9426" y="3533781"/>
            <a:ext cx="566930" cy="60897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4" name="Line 148">
            <a:extLst>
              <a:ext uri="{FF2B5EF4-FFF2-40B4-BE49-F238E27FC236}">
                <a16:creationId xmlns:a16="http://schemas.microsoft.com/office/drawing/2014/main" id="{5FB34D63-A5F9-4716-AD7F-D758983C80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76858" y="4028195"/>
            <a:ext cx="1120276" cy="121641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5" name="Line 152">
            <a:extLst>
              <a:ext uri="{FF2B5EF4-FFF2-40B4-BE49-F238E27FC236}">
                <a16:creationId xmlns:a16="http://schemas.microsoft.com/office/drawing/2014/main" id="{3DFA940E-6018-4716-82BC-9A44E9245D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6358" y="3295038"/>
            <a:ext cx="983229" cy="238743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7" name="Line 121">
            <a:extLst>
              <a:ext uri="{FF2B5EF4-FFF2-40B4-BE49-F238E27FC236}">
                <a16:creationId xmlns:a16="http://schemas.microsoft.com/office/drawing/2014/main" id="{3866293F-F995-48DC-B351-616B505D22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4033" y="3560052"/>
            <a:ext cx="33196" cy="475867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1" name="Line 132">
            <a:extLst>
              <a:ext uri="{FF2B5EF4-FFF2-40B4-BE49-F238E27FC236}">
                <a16:creationId xmlns:a16="http://schemas.microsoft.com/office/drawing/2014/main" id="{FFECEB7A-7D07-40E5-9361-A60E22BCD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51602" y="3454089"/>
            <a:ext cx="686624" cy="719291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3" name="Line 135">
            <a:extLst>
              <a:ext uri="{FF2B5EF4-FFF2-40B4-BE49-F238E27FC236}">
                <a16:creationId xmlns:a16="http://schemas.microsoft.com/office/drawing/2014/main" id="{2E485C19-5C9B-459F-B17F-85E598930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29653" y="4165533"/>
            <a:ext cx="369996" cy="665104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5" name="Line 106">
            <a:extLst>
              <a:ext uri="{FF2B5EF4-FFF2-40B4-BE49-F238E27FC236}">
                <a16:creationId xmlns:a16="http://schemas.microsoft.com/office/drawing/2014/main" id="{78C9ABFD-454C-4794-87C4-96002229C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09540" y="1004407"/>
            <a:ext cx="544209" cy="603198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1" name="Line 129">
            <a:extLst>
              <a:ext uri="{FF2B5EF4-FFF2-40B4-BE49-F238E27FC236}">
                <a16:creationId xmlns:a16="http://schemas.microsoft.com/office/drawing/2014/main" id="{6AE7F3A6-E735-4FEA-A310-EBF9386400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45178" y="1593405"/>
            <a:ext cx="452195" cy="714153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2" name="Line 130">
            <a:extLst>
              <a:ext uri="{FF2B5EF4-FFF2-40B4-BE49-F238E27FC236}">
                <a16:creationId xmlns:a16="http://schemas.microsoft.com/office/drawing/2014/main" id="{C0B68EDF-1D95-4975-A6B3-F5950C1EAF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97372" y="2315406"/>
            <a:ext cx="34289" cy="739658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4" name="Line 119">
            <a:extLst>
              <a:ext uri="{FF2B5EF4-FFF2-40B4-BE49-F238E27FC236}">
                <a16:creationId xmlns:a16="http://schemas.microsoft.com/office/drawing/2014/main" id="{0D346984-822C-4319-982D-6E921D0477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7989" y="2307557"/>
            <a:ext cx="876527" cy="504223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5" name="Line 122">
            <a:extLst>
              <a:ext uri="{FF2B5EF4-FFF2-40B4-BE49-F238E27FC236}">
                <a16:creationId xmlns:a16="http://schemas.microsoft.com/office/drawing/2014/main" id="{281A7330-0298-4E1B-8DF1-9BBC3A575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1957" y="3632327"/>
            <a:ext cx="1444753" cy="468461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6" name="Line 123">
            <a:extLst>
              <a:ext uri="{FF2B5EF4-FFF2-40B4-BE49-F238E27FC236}">
                <a16:creationId xmlns:a16="http://schemas.microsoft.com/office/drawing/2014/main" id="{1313ED4E-107C-4E78-8974-F0DC5BF2CD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68685" y="3412138"/>
            <a:ext cx="1444753" cy="3810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7" name="Line 140">
            <a:extLst>
              <a:ext uri="{FF2B5EF4-FFF2-40B4-BE49-F238E27FC236}">
                <a16:creationId xmlns:a16="http://schemas.microsoft.com/office/drawing/2014/main" id="{D72F0031-3FCE-4015-BF28-9EF5B8A08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9057" y="3699826"/>
            <a:ext cx="868287" cy="793538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Line 147">
            <a:extLst>
              <a:ext uri="{FF2B5EF4-FFF2-40B4-BE49-F238E27FC236}">
                <a16:creationId xmlns:a16="http://schemas.microsoft.com/office/drawing/2014/main" id="{CC46658A-E341-4D21-BEB3-6E20701172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7136" y="4028195"/>
            <a:ext cx="966538" cy="755354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Line 180">
            <a:extLst>
              <a:ext uri="{FF2B5EF4-FFF2-40B4-BE49-F238E27FC236}">
                <a16:creationId xmlns:a16="http://schemas.microsoft.com/office/drawing/2014/main" id="{50F1E882-6907-4387-BD10-ED8E031B9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5135" y="2912251"/>
            <a:ext cx="876528" cy="142812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2" name="Line 137">
            <a:extLst>
              <a:ext uri="{FF2B5EF4-FFF2-40B4-BE49-F238E27FC236}">
                <a16:creationId xmlns:a16="http://schemas.microsoft.com/office/drawing/2014/main" id="{3C915391-2056-4B56-A25B-FD4520F5C0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975282" y="4085091"/>
            <a:ext cx="398617" cy="1120278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4" name="Line 139">
            <a:extLst>
              <a:ext uri="{FF2B5EF4-FFF2-40B4-BE49-F238E27FC236}">
                <a16:creationId xmlns:a16="http://schemas.microsoft.com/office/drawing/2014/main" id="{E0F04F38-FC83-4C36-9F1D-7705600B68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08120" y="4077244"/>
            <a:ext cx="158589" cy="1159517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5" name="Line 142">
            <a:extLst>
              <a:ext uri="{FF2B5EF4-FFF2-40B4-BE49-F238E27FC236}">
                <a16:creationId xmlns:a16="http://schemas.microsoft.com/office/drawing/2014/main" id="{CE468052-6E9D-4F2E-81A2-C733C457F1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34985" y="4773739"/>
            <a:ext cx="1000826" cy="981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7" name="Line 145">
            <a:extLst>
              <a:ext uri="{FF2B5EF4-FFF2-40B4-BE49-F238E27FC236}">
                <a16:creationId xmlns:a16="http://schemas.microsoft.com/office/drawing/2014/main" id="{B5F78E1A-7ECE-491C-8428-280CFCBC5C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3361" y="4773738"/>
            <a:ext cx="933053" cy="470868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9" name="Line 149">
            <a:extLst>
              <a:ext uri="{FF2B5EF4-FFF2-40B4-BE49-F238E27FC236}">
                <a16:creationId xmlns:a16="http://schemas.microsoft.com/office/drawing/2014/main" id="{CF3CF156-DB84-47A4-9F9A-EFA37E6AF1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0463" y="4173182"/>
            <a:ext cx="991132" cy="664377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0" name="Line 162">
            <a:extLst>
              <a:ext uri="{FF2B5EF4-FFF2-40B4-BE49-F238E27FC236}">
                <a16:creationId xmlns:a16="http://schemas.microsoft.com/office/drawing/2014/main" id="{8E12EE65-74D6-496E-B9B5-0E9DB29A7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1611" y="4845404"/>
            <a:ext cx="895572" cy="27304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1" name="Line 163">
            <a:extLst>
              <a:ext uri="{FF2B5EF4-FFF2-40B4-BE49-F238E27FC236}">
                <a16:creationId xmlns:a16="http://schemas.microsoft.com/office/drawing/2014/main" id="{886B7881-32EB-4555-9E63-D65024105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7371" y="3884915"/>
            <a:ext cx="598100" cy="28061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2" name="Line 164">
            <a:extLst>
              <a:ext uri="{FF2B5EF4-FFF2-40B4-BE49-F238E27FC236}">
                <a16:creationId xmlns:a16="http://schemas.microsoft.com/office/drawing/2014/main" id="{91EEC076-B061-464C-B3E8-F340280826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5471" y="4156614"/>
            <a:ext cx="946125" cy="8917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3" name="Line 173">
            <a:extLst>
              <a:ext uri="{FF2B5EF4-FFF2-40B4-BE49-F238E27FC236}">
                <a16:creationId xmlns:a16="http://schemas.microsoft.com/office/drawing/2014/main" id="{E640CD4D-CAF9-4451-955D-9298F9DE41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6859" y="4165532"/>
            <a:ext cx="1049554" cy="608207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4" name="Line 174">
            <a:extLst>
              <a:ext uri="{FF2B5EF4-FFF2-40B4-BE49-F238E27FC236}">
                <a16:creationId xmlns:a16="http://schemas.microsoft.com/office/drawing/2014/main" id="{E27368A3-41DA-4C80-81EB-7A503EB786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6281" y="4783548"/>
            <a:ext cx="1161558" cy="72592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5" name="Line 175">
            <a:extLst>
              <a:ext uri="{FF2B5EF4-FFF2-40B4-BE49-F238E27FC236}">
                <a16:creationId xmlns:a16="http://schemas.microsoft.com/office/drawing/2014/main" id="{94C13391-FE18-464E-B253-81B604AE0A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7840" y="4773738"/>
            <a:ext cx="548633" cy="463021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6" name="Line 176">
            <a:extLst>
              <a:ext uri="{FF2B5EF4-FFF2-40B4-BE49-F238E27FC236}">
                <a16:creationId xmlns:a16="http://schemas.microsoft.com/office/drawing/2014/main" id="{3D940248-DDEB-45E2-A5C7-77D37A920F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1735" y="4773738"/>
            <a:ext cx="461220" cy="478559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7" name="Line 185">
            <a:extLst>
              <a:ext uri="{FF2B5EF4-FFF2-40B4-BE49-F238E27FC236}">
                <a16:creationId xmlns:a16="http://schemas.microsoft.com/office/drawing/2014/main" id="{D217E8A7-76BE-4701-B8BA-6660C79C51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89844" y="3379489"/>
            <a:ext cx="1337851" cy="82332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4" name="Line 107">
            <a:extLst>
              <a:ext uri="{FF2B5EF4-FFF2-40B4-BE49-F238E27FC236}">
                <a16:creationId xmlns:a16="http://schemas.microsoft.com/office/drawing/2014/main" id="{BBBAE03B-40C3-4A1B-939C-1A1B668A7D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88393" y="1877811"/>
            <a:ext cx="820587" cy="534284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7" name="Line 112">
            <a:extLst>
              <a:ext uri="{FF2B5EF4-FFF2-40B4-BE49-F238E27FC236}">
                <a16:creationId xmlns:a16="http://schemas.microsoft.com/office/drawing/2014/main" id="{1FB68404-4FCA-4DD5-86DD-E6A6652FAF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2931" y="2456867"/>
            <a:ext cx="857550" cy="207435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8" name="Line 181">
            <a:extLst>
              <a:ext uri="{FF2B5EF4-FFF2-40B4-BE49-F238E27FC236}">
                <a16:creationId xmlns:a16="http://schemas.microsoft.com/office/drawing/2014/main" id="{A87EB76C-5DF1-474E-93BF-BA3CDCB5D5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1144" y="2672152"/>
            <a:ext cx="1463736" cy="261271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0" name="Line 108">
            <a:extLst>
              <a:ext uri="{FF2B5EF4-FFF2-40B4-BE49-F238E27FC236}">
                <a16:creationId xmlns:a16="http://schemas.microsoft.com/office/drawing/2014/main" id="{F42C1BFE-86DA-4FAB-B6A1-186D87D6E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9852" y="2136443"/>
            <a:ext cx="408065" cy="29031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1" name="Line 111">
            <a:extLst>
              <a:ext uri="{FF2B5EF4-FFF2-40B4-BE49-F238E27FC236}">
                <a16:creationId xmlns:a16="http://schemas.microsoft.com/office/drawing/2014/main" id="{8777C411-C74F-4C29-92CA-571092A79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3555" y="2478578"/>
            <a:ext cx="522038" cy="454845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2" name="Line 115">
            <a:extLst>
              <a:ext uri="{FF2B5EF4-FFF2-40B4-BE49-F238E27FC236}">
                <a16:creationId xmlns:a16="http://schemas.microsoft.com/office/drawing/2014/main" id="{C1ABEAF3-3F85-477C-B823-03DE78054D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10193" y="2658094"/>
            <a:ext cx="157914" cy="741429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4" name="Line 117">
            <a:extLst>
              <a:ext uri="{FF2B5EF4-FFF2-40B4-BE49-F238E27FC236}">
                <a16:creationId xmlns:a16="http://schemas.microsoft.com/office/drawing/2014/main" id="{EACE1810-AC44-473D-AF3D-3351FAA3AF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4974" y="1601253"/>
            <a:ext cx="1808775" cy="48336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9" name="Line 110">
            <a:extLst>
              <a:ext uri="{FF2B5EF4-FFF2-40B4-BE49-F238E27FC236}">
                <a16:creationId xmlns:a16="http://schemas.microsoft.com/office/drawing/2014/main" id="{0EF16397-ACE6-41BF-AAA9-472928EDC4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26210" y="2933421"/>
            <a:ext cx="878671" cy="47087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0" name="Line 113">
            <a:extLst>
              <a:ext uri="{FF2B5EF4-FFF2-40B4-BE49-F238E27FC236}">
                <a16:creationId xmlns:a16="http://schemas.microsoft.com/office/drawing/2014/main" id="{CE87E86D-577F-49FD-8DDB-4F62506B91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2821" y="2091432"/>
            <a:ext cx="1305010" cy="336859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1" name="Line 114">
            <a:extLst>
              <a:ext uri="{FF2B5EF4-FFF2-40B4-BE49-F238E27FC236}">
                <a16:creationId xmlns:a16="http://schemas.microsoft.com/office/drawing/2014/main" id="{22CDB2A1-CDD9-4923-8388-B4B14DD0D7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6309" y="2105476"/>
            <a:ext cx="840091" cy="82794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3" name="Line 150">
            <a:extLst>
              <a:ext uri="{FF2B5EF4-FFF2-40B4-BE49-F238E27FC236}">
                <a16:creationId xmlns:a16="http://schemas.microsoft.com/office/drawing/2014/main" id="{7283E5BC-05E3-4A54-A732-A0846D1CDE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5471" y="3394483"/>
            <a:ext cx="212167" cy="763201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5" name="Line 165">
            <a:extLst>
              <a:ext uri="{FF2B5EF4-FFF2-40B4-BE49-F238E27FC236}">
                <a16:creationId xmlns:a16="http://schemas.microsoft.com/office/drawing/2014/main" id="{3508DA1B-B677-4ED6-9278-8D9F3F2A4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7638" y="3394482"/>
            <a:ext cx="721451" cy="74827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6" name="Line 166">
            <a:extLst>
              <a:ext uri="{FF2B5EF4-FFF2-40B4-BE49-F238E27FC236}">
                <a16:creationId xmlns:a16="http://schemas.microsoft.com/office/drawing/2014/main" id="{E4C67610-1667-4D9B-99C9-DAD774703A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5256" y="3394482"/>
            <a:ext cx="840953" cy="490433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7" name="Line 169">
            <a:extLst>
              <a:ext uri="{FF2B5EF4-FFF2-40B4-BE49-F238E27FC236}">
                <a16:creationId xmlns:a16="http://schemas.microsoft.com/office/drawing/2014/main" id="{84D3ABF3-FA5E-40EA-9F51-6D1CF994DB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12931" y="2672152"/>
            <a:ext cx="604706" cy="714484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8" name="Line 170">
            <a:extLst>
              <a:ext uri="{FF2B5EF4-FFF2-40B4-BE49-F238E27FC236}">
                <a16:creationId xmlns:a16="http://schemas.microsoft.com/office/drawing/2014/main" id="{95AA4E8D-D9AC-401A-A34E-FDFD619F21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5967" y="3394482"/>
            <a:ext cx="851670" cy="784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9" name="Line 182">
            <a:extLst>
              <a:ext uri="{FF2B5EF4-FFF2-40B4-BE49-F238E27FC236}">
                <a16:creationId xmlns:a16="http://schemas.microsoft.com/office/drawing/2014/main" id="{6479B2C9-2106-496E-94D1-BA626AD3A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6308" y="2933420"/>
            <a:ext cx="367615" cy="502261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6" name="Line 184">
            <a:extLst>
              <a:ext uri="{FF2B5EF4-FFF2-40B4-BE49-F238E27FC236}">
                <a16:creationId xmlns:a16="http://schemas.microsoft.com/office/drawing/2014/main" id="{D77750D9-DC4C-4654-88FE-861BBAFA7F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7829" y="1148042"/>
            <a:ext cx="310749" cy="929814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6" name="Line 107">
            <a:extLst>
              <a:ext uri="{FF2B5EF4-FFF2-40B4-BE49-F238E27FC236}">
                <a16:creationId xmlns:a16="http://schemas.microsoft.com/office/drawing/2014/main" id="{BED092BA-9DBF-484F-A650-821400737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7549" y="1863684"/>
            <a:ext cx="510279" cy="208032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3" name="Line 187">
            <a:extLst>
              <a:ext uri="{FF2B5EF4-FFF2-40B4-BE49-F238E27FC236}">
                <a16:creationId xmlns:a16="http://schemas.microsoft.com/office/drawing/2014/main" id="{E2A218B8-F7F0-42C6-920A-B8BB46FF27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97373" y="1819033"/>
            <a:ext cx="372897" cy="504222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0" name="Line 188">
            <a:extLst>
              <a:ext uri="{FF2B5EF4-FFF2-40B4-BE49-F238E27FC236}">
                <a16:creationId xmlns:a16="http://schemas.microsoft.com/office/drawing/2014/main" id="{87335270-6C88-4C39-B7F8-94B7DC411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9514517" y="2315407"/>
            <a:ext cx="653589" cy="327881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1" name="Line 188">
            <a:extLst>
              <a:ext uri="{FF2B5EF4-FFF2-40B4-BE49-F238E27FC236}">
                <a16:creationId xmlns:a16="http://schemas.microsoft.com/office/drawing/2014/main" id="{85737872-ECA7-43E7-A9DE-4144A3E740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39163" y="2834881"/>
            <a:ext cx="773606" cy="58770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7" name="Line 142">
            <a:extLst>
              <a:ext uri="{FF2B5EF4-FFF2-40B4-BE49-F238E27FC236}">
                <a16:creationId xmlns:a16="http://schemas.microsoft.com/office/drawing/2014/main" id="{126B0ECF-DD08-48D6-A19E-77716A0C62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6886" y="4528210"/>
            <a:ext cx="907603" cy="23656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8" name="Line 142">
            <a:extLst>
              <a:ext uri="{FF2B5EF4-FFF2-40B4-BE49-F238E27FC236}">
                <a16:creationId xmlns:a16="http://schemas.microsoft.com/office/drawing/2014/main" id="{5A54295B-C853-434B-B318-C3A1603F0C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13538" y="4100788"/>
            <a:ext cx="643506" cy="35652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9" name="Line 142">
            <a:extLst>
              <a:ext uri="{FF2B5EF4-FFF2-40B4-BE49-F238E27FC236}">
                <a16:creationId xmlns:a16="http://schemas.microsoft.com/office/drawing/2014/main" id="{7567E17A-5E6D-41DC-9FD0-491F3F8209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4400" y="4493365"/>
            <a:ext cx="560087" cy="73516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0" name="Line 142">
            <a:extLst>
              <a:ext uri="{FF2B5EF4-FFF2-40B4-BE49-F238E27FC236}">
                <a16:creationId xmlns:a16="http://schemas.microsoft.com/office/drawing/2014/main" id="{D02BEA07-B364-45CF-BF34-9A598ACDDBE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5916" y="4503952"/>
            <a:ext cx="503153" cy="72458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8" name="Line 106">
            <a:extLst>
              <a:ext uri="{FF2B5EF4-FFF2-40B4-BE49-F238E27FC236}">
                <a16:creationId xmlns:a16="http://schemas.microsoft.com/office/drawing/2014/main" id="{02276642-4A70-4B55-A55B-4DB27BF3E2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45178" y="1316235"/>
            <a:ext cx="319375" cy="291371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0" name="Line 121">
            <a:extLst>
              <a:ext uri="{FF2B5EF4-FFF2-40B4-BE49-F238E27FC236}">
                <a16:creationId xmlns:a16="http://schemas.microsoft.com/office/drawing/2014/main" id="{146E5FD4-0159-47B2-9576-FE7B6F6674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36001" y="2658097"/>
            <a:ext cx="652454" cy="39694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3" name="Oval 79">
            <a:extLst>
              <a:ext uri="{FF2B5EF4-FFF2-40B4-BE49-F238E27FC236}">
                <a16:creationId xmlns:a16="http://schemas.microsoft.com/office/drawing/2014/main" id="{68AB8ED3-B06F-4478-82B9-3227AEC42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7741" y="4035919"/>
            <a:ext cx="229278" cy="22630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0" name="Oval 89">
            <a:extLst>
              <a:ext uri="{FF2B5EF4-FFF2-40B4-BE49-F238E27FC236}">
                <a16:creationId xmlns:a16="http://schemas.microsoft.com/office/drawing/2014/main" id="{3E47EBE4-4B9E-43E8-9FCD-EC0624239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7280" y="2222784"/>
            <a:ext cx="203969" cy="20396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2" name="Oval 97">
            <a:extLst>
              <a:ext uri="{FF2B5EF4-FFF2-40B4-BE49-F238E27FC236}">
                <a16:creationId xmlns:a16="http://schemas.microsoft.com/office/drawing/2014/main" id="{5751D35C-A7EB-4885-9EDC-CC645D75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185" y="4764768"/>
            <a:ext cx="156327" cy="15781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3" name="Oval 98">
            <a:extLst>
              <a:ext uri="{FF2B5EF4-FFF2-40B4-BE49-F238E27FC236}">
                <a16:creationId xmlns:a16="http://schemas.microsoft.com/office/drawing/2014/main" id="{4F57C510-FD19-4D52-826D-4FC3496B7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93" y="2081054"/>
            <a:ext cx="101240" cy="104217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5" name="Oval 117">
            <a:extLst>
              <a:ext uri="{FF2B5EF4-FFF2-40B4-BE49-F238E27FC236}">
                <a16:creationId xmlns:a16="http://schemas.microsoft.com/office/drawing/2014/main" id="{6F36EBE0-5FBA-4B81-8BD5-87F9B6D64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20" y="4782423"/>
            <a:ext cx="168237" cy="168237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7" name="Oval 126">
            <a:extLst>
              <a:ext uri="{FF2B5EF4-FFF2-40B4-BE49-F238E27FC236}">
                <a16:creationId xmlns:a16="http://schemas.microsoft.com/office/drawing/2014/main" id="{FEA3D6EA-A484-45D9-9B73-4C4787682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113" y="2725169"/>
            <a:ext cx="179234" cy="1792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8" name="Oval 129">
            <a:extLst>
              <a:ext uri="{FF2B5EF4-FFF2-40B4-BE49-F238E27FC236}">
                <a16:creationId xmlns:a16="http://schemas.microsoft.com/office/drawing/2014/main" id="{8DC91B74-BF18-426E-8E6F-5B4023305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863" y="3815885"/>
            <a:ext cx="153349" cy="145904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9" name="Oval 130">
            <a:extLst>
              <a:ext uri="{FF2B5EF4-FFF2-40B4-BE49-F238E27FC236}">
                <a16:creationId xmlns:a16="http://schemas.microsoft.com/office/drawing/2014/main" id="{A33A500D-A7F7-4DA1-A73E-EA25128F1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760" y="3348103"/>
            <a:ext cx="104217" cy="9975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1" name="Oval 135">
            <a:extLst>
              <a:ext uri="{FF2B5EF4-FFF2-40B4-BE49-F238E27FC236}">
                <a16:creationId xmlns:a16="http://schemas.microsoft.com/office/drawing/2014/main" id="{BEC9D1CB-854A-472B-A63B-DCDB4715C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7859" y="3305975"/>
            <a:ext cx="202541" cy="19270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5" name="Oval 146">
            <a:extLst>
              <a:ext uri="{FF2B5EF4-FFF2-40B4-BE49-F238E27FC236}">
                <a16:creationId xmlns:a16="http://schemas.microsoft.com/office/drawing/2014/main" id="{C5C00824-E4A6-4084-B092-7F5A81D3D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0050" y="2580270"/>
            <a:ext cx="138462" cy="13995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6" name="Oval 150">
            <a:extLst>
              <a:ext uri="{FF2B5EF4-FFF2-40B4-BE49-F238E27FC236}">
                <a16:creationId xmlns:a16="http://schemas.microsoft.com/office/drawing/2014/main" id="{70E0B538-CF56-4F3B-AF05-68F6DB5B5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5746" y="1770953"/>
            <a:ext cx="138462" cy="13846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8" name="Oval 153">
            <a:extLst>
              <a:ext uri="{FF2B5EF4-FFF2-40B4-BE49-F238E27FC236}">
                <a16:creationId xmlns:a16="http://schemas.microsoft.com/office/drawing/2014/main" id="{50674496-161B-4EE4-B5B1-4A097AAE4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2956" y="5154372"/>
            <a:ext cx="160793" cy="160793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2" name="Oval 106">
            <a:extLst>
              <a:ext uri="{FF2B5EF4-FFF2-40B4-BE49-F238E27FC236}">
                <a16:creationId xmlns:a16="http://schemas.microsoft.com/office/drawing/2014/main" id="{06D6DD1A-9F77-4D57-A4DC-933F81986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1661" y="4783091"/>
            <a:ext cx="114640" cy="11910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3" name="Oval 106">
            <a:extLst>
              <a:ext uri="{FF2B5EF4-FFF2-40B4-BE49-F238E27FC236}">
                <a16:creationId xmlns:a16="http://schemas.microsoft.com/office/drawing/2014/main" id="{3AAE4ECE-764D-4865-86E0-D8056DF4E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5450" y="2778911"/>
            <a:ext cx="114640" cy="11910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4" name="Oval 98">
            <a:extLst>
              <a:ext uri="{FF2B5EF4-FFF2-40B4-BE49-F238E27FC236}">
                <a16:creationId xmlns:a16="http://schemas.microsoft.com/office/drawing/2014/main" id="{FB73BA6E-E5C5-4FE3-82C8-97E8BB0AE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521" y="2613923"/>
            <a:ext cx="101240" cy="104217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5" name="Oval 98">
            <a:extLst>
              <a:ext uri="{FF2B5EF4-FFF2-40B4-BE49-F238E27FC236}">
                <a16:creationId xmlns:a16="http://schemas.microsoft.com/office/drawing/2014/main" id="{E5EF977A-9449-4829-AC88-55534F70A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685" y="950803"/>
            <a:ext cx="101240" cy="104217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6" name="Oval 150">
            <a:extLst>
              <a:ext uri="{FF2B5EF4-FFF2-40B4-BE49-F238E27FC236}">
                <a16:creationId xmlns:a16="http://schemas.microsoft.com/office/drawing/2014/main" id="{9DC5BA84-D6F6-436D-A823-BA4428AF9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750" y="1792361"/>
            <a:ext cx="138462" cy="13846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9" name="Oval 98">
            <a:extLst>
              <a:ext uri="{FF2B5EF4-FFF2-40B4-BE49-F238E27FC236}">
                <a16:creationId xmlns:a16="http://schemas.microsoft.com/office/drawing/2014/main" id="{2126368B-7F08-4531-A0EE-D97A682F6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0015" y="3331465"/>
            <a:ext cx="101240" cy="104217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1" name="Oval 106">
            <a:extLst>
              <a:ext uri="{FF2B5EF4-FFF2-40B4-BE49-F238E27FC236}">
                <a16:creationId xmlns:a16="http://schemas.microsoft.com/office/drawing/2014/main" id="{F13F4A1C-3284-49C4-9FAB-B41AE9B27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641" y="1258609"/>
            <a:ext cx="114640" cy="11910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F1FBF60-1923-4CC5-AC4A-8C2E50EA6C62}"/>
              </a:ext>
            </a:extLst>
          </p:cNvPr>
          <p:cNvGrpSpPr/>
          <p:nvPr/>
        </p:nvGrpSpPr>
        <p:grpSpPr>
          <a:xfrm>
            <a:off x="5122609" y="3936793"/>
            <a:ext cx="440377" cy="440377"/>
            <a:chOff x="1711096" y="3039667"/>
            <a:chExt cx="640080" cy="640080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B312632-1430-4A7B-8FA5-A20F06289BDF}"/>
                </a:ext>
              </a:extLst>
            </p:cNvPr>
            <p:cNvSpPr/>
            <p:nvPr/>
          </p:nvSpPr>
          <p:spPr bwMode="auto">
            <a:xfrm>
              <a:off x="1711096" y="3039667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80" name="Freeform 13">
              <a:extLst>
                <a:ext uri="{FF2B5EF4-FFF2-40B4-BE49-F238E27FC236}">
                  <a16:creationId xmlns:a16="http://schemas.microsoft.com/office/drawing/2014/main" id="{F85FAD98-74B8-442F-B08C-3EFFF3382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8869" y="3208838"/>
              <a:ext cx="312379" cy="290066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5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A9666A-4B70-4D22-AD73-9215996C5D8E}"/>
              </a:ext>
            </a:extLst>
          </p:cNvPr>
          <p:cNvGrpSpPr/>
          <p:nvPr/>
        </p:nvGrpSpPr>
        <p:grpSpPr>
          <a:xfrm>
            <a:off x="5651434" y="2202009"/>
            <a:ext cx="432445" cy="432445"/>
            <a:chOff x="3019691" y="4120975"/>
            <a:chExt cx="640079" cy="640079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6B7CA8A-4C8A-4BC7-8065-0C67635245B4}"/>
                </a:ext>
              </a:extLst>
            </p:cNvPr>
            <p:cNvSpPr/>
            <p:nvPr/>
          </p:nvSpPr>
          <p:spPr bwMode="auto">
            <a:xfrm>
              <a:off x="3019691" y="4120975"/>
              <a:ext cx="640079" cy="640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82" name="Freeform 5">
              <a:extLst>
                <a:ext uri="{FF2B5EF4-FFF2-40B4-BE49-F238E27FC236}">
                  <a16:creationId xmlns:a16="http://schemas.microsoft.com/office/drawing/2014/main" id="{63BDEC77-3687-4125-A1B8-25710296A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5649" y="4348319"/>
              <a:ext cx="308171" cy="185404"/>
            </a:xfrm>
            <a:custGeom>
              <a:avLst/>
              <a:gdLst>
                <a:gd name="T0" fmla="*/ 27 w 339"/>
                <a:gd name="T1" fmla="*/ 70 h 204"/>
                <a:gd name="T2" fmla="*/ 287 w 339"/>
                <a:gd name="T3" fmla="*/ 70 h 204"/>
                <a:gd name="T4" fmla="*/ 339 w 339"/>
                <a:gd name="T5" fmla="*/ 122 h 204"/>
                <a:gd name="T6" fmla="*/ 339 w 339"/>
                <a:gd name="T7" fmla="*/ 160 h 204"/>
                <a:gd name="T8" fmla="*/ 318 w 339"/>
                <a:gd name="T9" fmla="*/ 182 h 204"/>
                <a:gd name="T10" fmla="*/ 294 w 339"/>
                <a:gd name="T11" fmla="*/ 182 h 204"/>
                <a:gd name="T12" fmla="*/ 297 w 339"/>
                <a:gd name="T13" fmla="*/ 168 h 204"/>
                <a:gd name="T14" fmla="*/ 261 w 339"/>
                <a:gd name="T15" fmla="*/ 131 h 204"/>
                <a:gd name="T16" fmla="*/ 224 w 339"/>
                <a:gd name="T17" fmla="*/ 168 h 204"/>
                <a:gd name="T18" fmla="*/ 261 w 339"/>
                <a:gd name="T19" fmla="*/ 204 h 204"/>
                <a:gd name="T20" fmla="*/ 297 w 339"/>
                <a:gd name="T21" fmla="*/ 168 h 204"/>
                <a:gd name="T22" fmla="*/ 95 w 339"/>
                <a:gd name="T23" fmla="*/ 168 h 204"/>
                <a:gd name="T24" fmla="*/ 59 w 339"/>
                <a:gd name="T25" fmla="*/ 131 h 204"/>
                <a:gd name="T26" fmla="*/ 22 w 339"/>
                <a:gd name="T27" fmla="*/ 168 h 204"/>
                <a:gd name="T28" fmla="*/ 59 w 339"/>
                <a:gd name="T29" fmla="*/ 204 h 204"/>
                <a:gd name="T30" fmla="*/ 95 w 339"/>
                <a:gd name="T31" fmla="*/ 168 h 204"/>
                <a:gd name="T32" fmla="*/ 63 w 339"/>
                <a:gd name="T33" fmla="*/ 0 h 204"/>
                <a:gd name="T34" fmla="*/ 10 w 339"/>
                <a:gd name="T35" fmla="*/ 105 h 204"/>
                <a:gd name="T36" fmla="*/ 0 w 339"/>
                <a:gd name="T37" fmla="*/ 139 h 204"/>
                <a:gd name="T38" fmla="*/ 24 w 339"/>
                <a:gd name="T39" fmla="*/ 178 h 204"/>
                <a:gd name="T40" fmla="*/ 271 w 339"/>
                <a:gd name="T41" fmla="*/ 70 h 204"/>
                <a:gd name="T42" fmla="*/ 222 w 339"/>
                <a:gd name="T43" fmla="*/ 15 h 204"/>
                <a:gd name="T44" fmla="*/ 194 w 339"/>
                <a:gd name="T45" fmla="*/ 0 h 204"/>
                <a:gd name="T46" fmla="*/ 37 w 339"/>
                <a:gd name="T47" fmla="*/ 0 h 204"/>
                <a:gd name="T48" fmla="*/ 227 w 339"/>
                <a:gd name="T49" fmla="*/ 182 h 204"/>
                <a:gd name="T50" fmla="*/ 92 w 339"/>
                <a:gd name="T51" fmla="*/ 182 h 204"/>
                <a:gd name="T52" fmla="*/ 134 w 339"/>
                <a:gd name="T53" fmla="*/ 182 h 204"/>
                <a:gd name="T54" fmla="*/ 134 w 339"/>
                <a:gd name="T5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9" h="204">
                  <a:moveTo>
                    <a:pt x="27" y="70"/>
                  </a:moveTo>
                  <a:cubicBezTo>
                    <a:pt x="287" y="70"/>
                    <a:pt x="287" y="70"/>
                    <a:pt x="287" y="70"/>
                  </a:cubicBezTo>
                  <a:cubicBezTo>
                    <a:pt x="316" y="70"/>
                    <a:pt x="339" y="94"/>
                    <a:pt x="339" y="122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72"/>
                    <a:pt x="330" y="182"/>
                    <a:pt x="318" y="182"/>
                  </a:cubicBezTo>
                  <a:cubicBezTo>
                    <a:pt x="294" y="182"/>
                    <a:pt x="294" y="182"/>
                    <a:pt x="294" y="182"/>
                  </a:cubicBezTo>
                  <a:moveTo>
                    <a:pt x="297" y="168"/>
                  </a:moveTo>
                  <a:cubicBezTo>
                    <a:pt x="297" y="148"/>
                    <a:pt x="281" y="131"/>
                    <a:pt x="261" y="131"/>
                  </a:cubicBezTo>
                  <a:cubicBezTo>
                    <a:pt x="241" y="131"/>
                    <a:pt x="224" y="148"/>
                    <a:pt x="224" y="168"/>
                  </a:cubicBezTo>
                  <a:cubicBezTo>
                    <a:pt x="224" y="188"/>
                    <a:pt x="241" y="204"/>
                    <a:pt x="261" y="204"/>
                  </a:cubicBezTo>
                  <a:cubicBezTo>
                    <a:pt x="281" y="204"/>
                    <a:pt x="297" y="188"/>
                    <a:pt x="297" y="168"/>
                  </a:cubicBezTo>
                  <a:close/>
                  <a:moveTo>
                    <a:pt x="95" y="168"/>
                  </a:moveTo>
                  <a:cubicBezTo>
                    <a:pt x="95" y="148"/>
                    <a:pt x="79" y="131"/>
                    <a:pt x="59" y="131"/>
                  </a:cubicBezTo>
                  <a:cubicBezTo>
                    <a:pt x="39" y="131"/>
                    <a:pt x="22" y="148"/>
                    <a:pt x="22" y="168"/>
                  </a:cubicBezTo>
                  <a:cubicBezTo>
                    <a:pt x="22" y="188"/>
                    <a:pt x="39" y="204"/>
                    <a:pt x="59" y="204"/>
                  </a:cubicBezTo>
                  <a:cubicBezTo>
                    <a:pt x="79" y="204"/>
                    <a:pt x="95" y="188"/>
                    <a:pt x="95" y="168"/>
                  </a:cubicBezTo>
                  <a:close/>
                  <a:moveTo>
                    <a:pt x="63" y="0"/>
                  </a:moveTo>
                  <a:cubicBezTo>
                    <a:pt x="63" y="0"/>
                    <a:pt x="20" y="84"/>
                    <a:pt x="10" y="105"/>
                  </a:cubicBezTo>
                  <a:cubicBezTo>
                    <a:pt x="0" y="127"/>
                    <a:pt x="0" y="139"/>
                    <a:pt x="0" y="139"/>
                  </a:cubicBezTo>
                  <a:cubicBezTo>
                    <a:pt x="0" y="154"/>
                    <a:pt x="9" y="173"/>
                    <a:pt x="24" y="178"/>
                  </a:cubicBezTo>
                  <a:moveTo>
                    <a:pt x="271" y="70"/>
                  </a:moveTo>
                  <a:cubicBezTo>
                    <a:pt x="222" y="15"/>
                    <a:pt x="222" y="15"/>
                    <a:pt x="222" y="15"/>
                  </a:cubicBezTo>
                  <a:cubicBezTo>
                    <a:pt x="214" y="5"/>
                    <a:pt x="206" y="0"/>
                    <a:pt x="194" y="0"/>
                  </a:cubicBezTo>
                  <a:cubicBezTo>
                    <a:pt x="37" y="0"/>
                    <a:pt x="37" y="0"/>
                    <a:pt x="37" y="0"/>
                  </a:cubicBezTo>
                  <a:moveTo>
                    <a:pt x="227" y="182"/>
                  </a:moveTo>
                  <a:cubicBezTo>
                    <a:pt x="92" y="182"/>
                    <a:pt x="92" y="182"/>
                    <a:pt x="92" y="182"/>
                  </a:cubicBezTo>
                  <a:moveTo>
                    <a:pt x="134" y="182"/>
                  </a:move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5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591DED47-E846-4097-8B1F-C457B15CEB53}"/>
              </a:ext>
            </a:extLst>
          </p:cNvPr>
          <p:cNvGrpSpPr/>
          <p:nvPr/>
        </p:nvGrpSpPr>
        <p:grpSpPr>
          <a:xfrm>
            <a:off x="9018884" y="4251474"/>
            <a:ext cx="451209" cy="451209"/>
            <a:chOff x="7400259" y="5674971"/>
            <a:chExt cx="640078" cy="640081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69EA21C-B037-40CA-BD70-99EAB814D091}"/>
                </a:ext>
              </a:extLst>
            </p:cNvPr>
            <p:cNvSpPr/>
            <p:nvPr/>
          </p:nvSpPr>
          <p:spPr bwMode="auto">
            <a:xfrm>
              <a:off x="7400259" y="5674971"/>
              <a:ext cx="640078" cy="6400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0977212D-A2CF-4E10-9D5B-7F29AE21273F}"/>
                </a:ext>
              </a:extLst>
            </p:cNvPr>
            <p:cNvGrpSpPr/>
            <p:nvPr/>
          </p:nvGrpSpPr>
          <p:grpSpPr>
            <a:xfrm>
              <a:off x="7635101" y="5853274"/>
              <a:ext cx="170436" cy="283462"/>
              <a:chOff x="5622072" y="3034107"/>
              <a:chExt cx="225306" cy="374720"/>
            </a:xfrm>
          </p:grpSpPr>
          <p:sp>
            <p:nvSpPr>
              <p:cNvPr id="335" name="Freeform 5">
                <a:extLst>
                  <a:ext uri="{FF2B5EF4-FFF2-40B4-BE49-F238E27FC236}">
                    <a16:creationId xmlns:a16="http://schemas.microsoft.com/office/drawing/2014/main" id="{62934DBD-1797-43EB-887C-47D0950EB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2072" y="3034107"/>
                <a:ext cx="225306" cy="37472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5875">
                <a:solidFill>
                  <a:schemeClr val="tx1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F792A04C-D9D3-4B5C-A4D2-A011C1BF4314}"/>
                  </a:ext>
                </a:extLst>
              </p:cNvPr>
              <p:cNvSpPr/>
              <p:nvPr/>
            </p:nvSpPr>
            <p:spPr bwMode="auto">
              <a:xfrm>
                <a:off x="5670550" y="3124200"/>
                <a:ext cx="107950" cy="107950"/>
              </a:xfrm>
              <a:prstGeom prst="ellipse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92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28B15-9754-4032-B4AC-B0311DFAA570}"/>
              </a:ext>
            </a:extLst>
          </p:cNvPr>
          <p:cNvGrpSpPr/>
          <p:nvPr/>
        </p:nvGrpSpPr>
        <p:grpSpPr>
          <a:xfrm>
            <a:off x="6610272" y="3311608"/>
            <a:ext cx="443223" cy="443223"/>
            <a:chOff x="3780160" y="3086703"/>
            <a:chExt cx="472599" cy="472599"/>
          </a:xfrm>
        </p:grpSpPr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E1CA6E41-F17C-42C5-B4CF-39CB72C013AC}"/>
                </a:ext>
              </a:extLst>
            </p:cNvPr>
            <p:cNvSpPr/>
            <p:nvPr/>
          </p:nvSpPr>
          <p:spPr bwMode="auto">
            <a:xfrm>
              <a:off x="3780160" y="3086703"/>
              <a:ext cx="472599" cy="4725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04DF8260-71C9-4EB9-A646-3EF8F54D79F0}"/>
                </a:ext>
              </a:extLst>
            </p:cNvPr>
            <p:cNvGrpSpPr/>
            <p:nvPr/>
          </p:nvGrpSpPr>
          <p:grpSpPr>
            <a:xfrm>
              <a:off x="3828570" y="3130446"/>
              <a:ext cx="378990" cy="378990"/>
              <a:chOff x="4452509" y="919634"/>
              <a:chExt cx="523664" cy="523664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821A4ADB-40E5-435A-9BC5-6F6052B62ED0}"/>
                  </a:ext>
                </a:extLst>
              </p:cNvPr>
              <p:cNvSpPr/>
              <p:nvPr/>
            </p:nvSpPr>
            <p:spPr bwMode="auto">
              <a:xfrm rot="19620000" flipH="1">
                <a:off x="4452509" y="919634"/>
                <a:ext cx="523664" cy="523664"/>
              </a:xfrm>
              <a:prstGeom prst="ellipse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592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07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5" name="Temperature_med">
                <a:extLst>
                  <a:ext uri="{FF2B5EF4-FFF2-40B4-BE49-F238E27FC236}">
                    <a16:creationId xmlns:a16="http://schemas.microsoft.com/office/drawing/2014/main" id="{423208C8-E5F3-4851-B1D9-66E2B419978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42458" y="1001713"/>
                <a:ext cx="143770" cy="359506"/>
              </a:xfrm>
              <a:custGeom>
                <a:avLst/>
                <a:gdLst>
                  <a:gd name="T0" fmla="*/ 748 w 1496"/>
                  <a:gd name="T1" fmla="*/ 3274 h 3743"/>
                  <a:gd name="T2" fmla="*/ 469 w 1496"/>
                  <a:gd name="T3" fmla="*/ 2995 h 3743"/>
                  <a:gd name="T4" fmla="*/ 748 w 1496"/>
                  <a:gd name="T5" fmla="*/ 2716 h 3743"/>
                  <a:gd name="T6" fmla="*/ 1027 w 1496"/>
                  <a:gd name="T7" fmla="*/ 2995 h 3743"/>
                  <a:gd name="T8" fmla="*/ 748 w 1496"/>
                  <a:gd name="T9" fmla="*/ 3274 h 3743"/>
                  <a:gd name="T10" fmla="*/ 1248 w 1496"/>
                  <a:gd name="T11" fmla="*/ 2439 h 3743"/>
                  <a:gd name="T12" fmla="*/ 1248 w 1496"/>
                  <a:gd name="T13" fmla="*/ 500 h 3743"/>
                  <a:gd name="T14" fmla="*/ 748 w 1496"/>
                  <a:gd name="T15" fmla="*/ 0 h 3743"/>
                  <a:gd name="T16" fmla="*/ 748 w 1496"/>
                  <a:gd name="T17" fmla="*/ 0 h 3743"/>
                  <a:gd name="T18" fmla="*/ 248 w 1496"/>
                  <a:gd name="T19" fmla="*/ 500 h 3743"/>
                  <a:gd name="T20" fmla="*/ 248 w 1496"/>
                  <a:gd name="T21" fmla="*/ 2439 h 3743"/>
                  <a:gd name="T22" fmla="*/ 0 w 1496"/>
                  <a:gd name="T23" fmla="*/ 2995 h 3743"/>
                  <a:gd name="T24" fmla="*/ 748 w 1496"/>
                  <a:gd name="T25" fmla="*/ 3743 h 3743"/>
                  <a:gd name="T26" fmla="*/ 1496 w 1496"/>
                  <a:gd name="T27" fmla="*/ 2995 h 3743"/>
                  <a:gd name="T28" fmla="*/ 1248 w 1496"/>
                  <a:gd name="T29" fmla="*/ 2439 h 3743"/>
                  <a:gd name="T30" fmla="*/ 748 w 1496"/>
                  <a:gd name="T31" fmla="*/ 1371 h 3743"/>
                  <a:gd name="T32" fmla="*/ 748 w 1496"/>
                  <a:gd name="T33" fmla="*/ 2716 h 3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6" h="3743">
                    <a:moveTo>
                      <a:pt x="748" y="3274"/>
                    </a:moveTo>
                    <a:cubicBezTo>
                      <a:pt x="594" y="3274"/>
                      <a:pt x="469" y="3149"/>
                      <a:pt x="469" y="2995"/>
                    </a:cubicBezTo>
                    <a:cubicBezTo>
                      <a:pt x="469" y="2841"/>
                      <a:pt x="594" y="2716"/>
                      <a:pt x="748" y="2716"/>
                    </a:cubicBezTo>
                    <a:cubicBezTo>
                      <a:pt x="902" y="2716"/>
                      <a:pt x="1027" y="2841"/>
                      <a:pt x="1027" y="2995"/>
                    </a:cubicBezTo>
                    <a:cubicBezTo>
                      <a:pt x="1027" y="3149"/>
                      <a:pt x="902" y="3274"/>
                      <a:pt x="748" y="3274"/>
                    </a:cubicBezTo>
                    <a:close/>
                    <a:moveTo>
                      <a:pt x="1248" y="2439"/>
                    </a:moveTo>
                    <a:cubicBezTo>
                      <a:pt x="1248" y="500"/>
                      <a:pt x="1248" y="500"/>
                      <a:pt x="1248" y="500"/>
                    </a:cubicBezTo>
                    <a:cubicBezTo>
                      <a:pt x="1248" y="224"/>
                      <a:pt x="1024" y="0"/>
                      <a:pt x="748" y="0"/>
                    </a:cubicBezTo>
                    <a:cubicBezTo>
                      <a:pt x="748" y="0"/>
                      <a:pt x="748" y="0"/>
                      <a:pt x="748" y="0"/>
                    </a:cubicBezTo>
                    <a:cubicBezTo>
                      <a:pt x="472" y="0"/>
                      <a:pt x="248" y="224"/>
                      <a:pt x="248" y="500"/>
                    </a:cubicBezTo>
                    <a:cubicBezTo>
                      <a:pt x="248" y="2439"/>
                      <a:pt x="248" y="2439"/>
                      <a:pt x="248" y="2439"/>
                    </a:cubicBezTo>
                    <a:cubicBezTo>
                      <a:pt x="96" y="2576"/>
                      <a:pt x="0" y="2774"/>
                      <a:pt x="0" y="2995"/>
                    </a:cubicBezTo>
                    <a:cubicBezTo>
                      <a:pt x="0" y="3408"/>
                      <a:pt x="335" y="3743"/>
                      <a:pt x="748" y="3743"/>
                    </a:cubicBezTo>
                    <a:cubicBezTo>
                      <a:pt x="1161" y="3743"/>
                      <a:pt x="1496" y="3408"/>
                      <a:pt x="1496" y="2995"/>
                    </a:cubicBezTo>
                    <a:cubicBezTo>
                      <a:pt x="1496" y="2774"/>
                      <a:pt x="1400" y="2576"/>
                      <a:pt x="1248" y="2439"/>
                    </a:cubicBezTo>
                    <a:close/>
                    <a:moveTo>
                      <a:pt x="748" y="1371"/>
                    </a:moveTo>
                    <a:cubicBezTo>
                      <a:pt x="748" y="2716"/>
                      <a:pt x="748" y="2716"/>
                      <a:pt x="748" y="2716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7" name="Line 147">
            <a:extLst>
              <a:ext uri="{FF2B5EF4-FFF2-40B4-BE49-F238E27FC236}">
                <a16:creationId xmlns:a16="http://schemas.microsoft.com/office/drawing/2014/main" id="{29C48DB7-C5AC-44ED-A255-CE11242C37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4396" y="3241786"/>
            <a:ext cx="776686" cy="77856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0" name="Line 147">
            <a:extLst>
              <a:ext uri="{FF2B5EF4-FFF2-40B4-BE49-F238E27FC236}">
                <a16:creationId xmlns:a16="http://schemas.microsoft.com/office/drawing/2014/main" id="{CA160F0C-7B2C-4C22-9159-065F6260A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9432" y="2925571"/>
            <a:ext cx="1676351" cy="211675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1" name="Line 147">
            <a:extLst>
              <a:ext uri="{FF2B5EF4-FFF2-40B4-BE49-F238E27FC236}">
                <a16:creationId xmlns:a16="http://schemas.microsoft.com/office/drawing/2014/main" id="{539F42CD-85E8-4AC5-85C9-A309538F3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4457" y="2162619"/>
            <a:ext cx="919465" cy="903507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6" name="Line 147">
            <a:extLst>
              <a:ext uri="{FF2B5EF4-FFF2-40B4-BE49-F238E27FC236}">
                <a16:creationId xmlns:a16="http://schemas.microsoft.com/office/drawing/2014/main" id="{CA2A5701-1E1F-4E9A-B3C0-F865EF4479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47011" y="3527482"/>
            <a:ext cx="23987" cy="123728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7" name="Line 147">
            <a:extLst>
              <a:ext uri="{FF2B5EF4-FFF2-40B4-BE49-F238E27FC236}">
                <a16:creationId xmlns:a16="http://schemas.microsoft.com/office/drawing/2014/main" id="{B4A15EF0-FEE8-4713-BE4A-1BF4B92D1D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69467" y="1701504"/>
            <a:ext cx="715343" cy="946659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8" name="Line 175">
            <a:extLst>
              <a:ext uri="{FF2B5EF4-FFF2-40B4-BE49-F238E27FC236}">
                <a16:creationId xmlns:a16="http://schemas.microsoft.com/office/drawing/2014/main" id="{03006928-9112-4FEA-9022-FEAFCF57CC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48953" y="4046706"/>
            <a:ext cx="44193" cy="655977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9" name="Line 175">
            <a:extLst>
              <a:ext uri="{FF2B5EF4-FFF2-40B4-BE49-F238E27FC236}">
                <a16:creationId xmlns:a16="http://schemas.microsoft.com/office/drawing/2014/main" id="{E48DA410-72AB-45DB-9418-B93A3AB2A2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5661" y="4902199"/>
            <a:ext cx="227747" cy="352375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0" name="Line 142">
            <a:extLst>
              <a:ext uri="{FF2B5EF4-FFF2-40B4-BE49-F238E27FC236}">
                <a16:creationId xmlns:a16="http://schemas.microsoft.com/office/drawing/2014/main" id="{D7D5A5B8-8847-4153-A9C4-B7F2516AF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2245" y="4782422"/>
            <a:ext cx="325012" cy="446109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1" name="Line 135">
            <a:extLst>
              <a:ext uri="{FF2B5EF4-FFF2-40B4-BE49-F238E27FC236}">
                <a16:creationId xmlns:a16="http://schemas.microsoft.com/office/drawing/2014/main" id="{3883E07A-F57B-47C8-8009-683905F8A85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90594" y="4096454"/>
            <a:ext cx="747631" cy="96446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2" name="Line 135">
            <a:extLst>
              <a:ext uri="{FF2B5EF4-FFF2-40B4-BE49-F238E27FC236}">
                <a16:creationId xmlns:a16="http://schemas.microsoft.com/office/drawing/2014/main" id="{116E957F-E423-4F76-82F6-4E309628D2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53537" y="4098823"/>
            <a:ext cx="627718" cy="104217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3" name="Line 135">
            <a:extLst>
              <a:ext uri="{FF2B5EF4-FFF2-40B4-BE49-F238E27FC236}">
                <a16:creationId xmlns:a16="http://schemas.microsoft.com/office/drawing/2014/main" id="{DA366793-A50C-4D61-A053-29AF869874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95514" y="4199517"/>
            <a:ext cx="322809" cy="983003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4" name="Line 121">
            <a:extLst>
              <a:ext uri="{FF2B5EF4-FFF2-40B4-BE49-F238E27FC236}">
                <a16:creationId xmlns:a16="http://schemas.microsoft.com/office/drawing/2014/main" id="{8F2A937E-FE65-4FAF-8C6C-C8361BF43446}"/>
              </a:ext>
            </a:extLst>
          </p:cNvPr>
          <p:cNvSpPr>
            <a:spLocks noChangeShapeType="1"/>
          </p:cNvSpPr>
          <p:nvPr/>
        </p:nvSpPr>
        <p:spPr bwMode="auto">
          <a:xfrm>
            <a:off x="9539925" y="3090195"/>
            <a:ext cx="330345" cy="345487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5" name="Line 132">
            <a:extLst>
              <a:ext uri="{FF2B5EF4-FFF2-40B4-BE49-F238E27FC236}">
                <a16:creationId xmlns:a16="http://schemas.microsoft.com/office/drawing/2014/main" id="{E363A6D9-7C71-4412-BE80-B2432639C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9164" y="3474413"/>
            <a:ext cx="1426665" cy="604350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2" name="Oval 74">
            <a:extLst>
              <a:ext uri="{FF2B5EF4-FFF2-40B4-BE49-F238E27FC236}">
                <a16:creationId xmlns:a16="http://schemas.microsoft.com/office/drawing/2014/main" id="{75EC2283-32EA-4516-8DE5-9F37BFB79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9872" y="3986861"/>
            <a:ext cx="231487" cy="22785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5" name="Oval 81">
            <a:extLst>
              <a:ext uri="{FF2B5EF4-FFF2-40B4-BE49-F238E27FC236}">
                <a16:creationId xmlns:a16="http://schemas.microsoft.com/office/drawing/2014/main" id="{8F97B6F1-8358-42DE-955D-3904809BB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4092" y="4014238"/>
            <a:ext cx="171215" cy="168237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7" name="Oval 124">
            <a:extLst>
              <a:ext uri="{FF2B5EF4-FFF2-40B4-BE49-F238E27FC236}">
                <a16:creationId xmlns:a16="http://schemas.microsoft.com/office/drawing/2014/main" id="{CFF01BD0-F943-4AE2-B0C3-7F399AE14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828" y="2979044"/>
            <a:ext cx="168237" cy="160793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0D3103E-8B19-43F0-A682-F4FE11C1DDA7}"/>
              </a:ext>
            </a:extLst>
          </p:cNvPr>
          <p:cNvGrpSpPr/>
          <p:nvPr/>
        </p:nvGrpSpPr>
        <p:grpSpPr>
          <a:xfrm>
            <a:off x="9754728" y="3218366"/>
            <a:ext cx="447357" cy="447357"/>
            <a:chOff x="9962218" y="4931395"/>
            <a:chExt cx="640080" cy="640081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A342A6D-53B4-4A40-9DE7-88A1C5FA96B1}"/>
                </a:ext>
              </a:extLst>
            </p:cNvPr>
            <p:cNvSpPr/>
            <p:nvPr/>
          </p:nvSpPr>
          <p:spPr bwMode="auto">
            <a:xfrm>
              <a:off x="9962218" y="4931395"/>
              <a:ext cx="640080" cy="6400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6" name="Group 4">
              <a:extLst>
                <a:ext uri="{FF2B5EF4-FFF2-40B4-BE49-F238E27FC236}">
                  <a16:creationId xmlns:a16="http://schemas.microsoft.com/office/drawing/2014/main" id="{15B4607F-F728-4F6C-B300-7137B53ED2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47517" y="5118885"/>
              <a:ext cx="269489" cy="265088"/>
              <a:chOff x="3794" y="2083"/>
              <a:chExt cx="245" cy="241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F9CA0D8-086B-4FB3-B911-A1A6DD26C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083"/>
                <a:ext cx="245" cy="138"/>
              </a:xfrm>
              <a:prstGeom prst="rect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8" name="Freeform 6">
                <a:extLst>
                  <a:ext uri="{FF2B5EF4-FFF2-40B4-BE49-F238E27FC236}">
                    <a16:creationId xmlns:a16="http://schemas.microsoft.com/office/drawing/2014/main" id="{55C5B730-A80D-48FE-9036-BDC5B0220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2287"/>
                <a:ext cx="231" cy="37"/>
              </a:xfrm>
              <a:custGeom>
                <a:avLst/>
                <a:gdLst>
                  <a:gd name="T0" fmla="*/ 26 w 231"/>
                  <a:gd name="T1" fmla="*/ 0 h 37"/>
                  <a:gd name="T2" fmla="*/ 205 w 231"/>
                  <a:gd name="T3" fmla="*/ 0 h 37"/>
                  <a:gd name="T4" fmla="*/ 231 w 231"/>
                  <a:gd name="T5" fmla="*/ 37 h 37"/>
                  <a:gd name="T6" fmla="*/ 0 w 231"/>
                  <a:gd name="T7" fmla="*/ 37 h 37"/>
                  <a:gd name="T8" fmla="*/ 26 w 23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37">
                    <a:moveTo>
                      <a:pt x="26" y="0"/>
                    </a:moveTo>
                    <a:lnTo>
                      <a:pt x="205" y="0"/>
                    </a:lnTo>
                    <a:lnTo>
                      <a:pt x="231" y="37"/>
                    </a:lnTo>
                    <a:lnTo>
                      <a:pt x="0" y="37"/>
                    </a:lnTo>
                    <a:lnTo>
                      <a:pt x="26" y="0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9" name="Line 7">
                <a:extLst>
                  <a:ext uri="{FF2B5EF4-FFF2-40B4-BE49-F238E27FC236}">
                    <a16:creationId xmlns:a16="http://schemas.microsoft.com/office/drawing/2014/main" id="{AA2B3402-49A2-409D-928A-320F9DA9A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1"/>
                <a:ext cx="0" cy="36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0" name="Line 8">
                <a:extLst>
                  <a:ext uri="{FF2B5EF4-FFF2-40B4-BE49-F238E27FC236}">
                    <a16:creationId xmlns:a16="http://schemas.microsoft.com/office/drawing/2014/main" id="{FEC1A898-4959-4C0F-A3CD-317C49A6D5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3" y="2255"/>
                <a:ext cx="86" cy="0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8" name="Oval 98">
            <a:extLst>
              <a:ext uri="{FF2B5EF4-FFF2-40B4-BE49-F238E27FC236}">
                <a16:creationId xmlns:a16="http://schemas.microsoft.com/office/drawing/2014/main" id="{B47B12A1-E7DA-43F8-AC8F-A204C5F8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1917" y="4130326"/>
            <a:ext cx="101240" cy="104217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80F05C-E7BF-42D1-92E1-BB7868AC1510}"/>
              </a:ext>
            </a:extLst>
          </p:cNvPr>
          <p:cNvGrpSpPr/>
          <p:nvPr/>
        </p:nvGrpSpPr>
        <p:grpSpPr>
          <a:xfrm>
            <a:off x="7509635" y="2511383"/>
            <a:ext cx="1434692" cy="1527473"/>
            <a:chOff x="7472722" y="2587374"/>
            <a:chExt cx="1529780" cy="1628710"/>
          </a:xfrm>
        </p:grpSpPr>
        <p:sp>
          <p:nvSpPr>
            <p:cNvPr id="233" name="Shield_EA18" title="Icon of a shield">
              <a:extLst>
                <a:ext uri="{FF2B5EF4-FFF2-40B4-BE49-F238E27FC236}">
                  <a16:creationId xmlns:a16="http://schemas.microsoft.com/office/drawing/2014/main" id="{8A166EE4-D022-48AC-B63E-B12C650F3A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72722" y="2587374"/>
              <a:ext cx="1529780" cy="162871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solidFill>
              <a:srgbClr val="0078D4"/>
            </a:solidFill>
            <a:ln w="3810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Shield_EA18" title="Icon of a shield">
              <a:extLst>
                <a:ext uri="{FF2B5EF4-FFF2-40B4-BE49-F238E27FC236}">
                  <a16:creationId xmlns:a16="http://schemas.microsoft.com/office/drawing/2014/main" id="{506764F9-B375-4E26-A0E2-3EB0BE7077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65761" y="2889592"/>
              <a:ext cx="1143702" cy="1217664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solidFill>
              <a:schemeClr val="accent5"/>
            </a:solidFill>
            <a:ln w="3810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81" name="Oval 70">
            <a:extLst>
              <a:ext uri="{FF2B5EF4-FFF2-40B4-BE49-F238E27FC236}">
                <a16:creationId xmlns:a16="http://schemas.microsoft.com/office/drawing/2014/main" id="{3D01C136-854B-4F25-913E-907464982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750" y="2834881"/>
            <a:ext cx="180149" cy="18014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4" name="Oval 106">
            <a:extLst>
              <a:ext uri="{FF2B5EF4-FFF2-40B4-BE49-F238E27FC236}">
                <a16:creationId xmlns:a16="http://schemas.microsoft.com/office/drawing/2014/main" id="{6094CBF8-8594-47D9-BB49-A2F54216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678" y="5183407"/>
            <a:ext cx="114640" cy="119106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3" name="Oval 141">
            <a:extLst>
              <a:ext uri="{FF2B5EF4-FFF2-40B4-BE49-F238E27FC236}">
                <a16:creationId xmlns:a16="http://schemas.microsoft.com/office/drawing/2014/main" id="{3AD3440E-8916-40D7-A7F3-C1523B227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462" y="3958382"/>
            <a:ext cx="153349" cy="15334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4" name="Oval 142">
            <a:extLst>
              <a:ext uri="{FF2B5EF4-FFF2-40B4-BE49-F238E27FC236}">
                <a16:creationId xmlns:a16="http://schemas.microsoft.com/office/drawing/2014/main" id="{B96C36E5-1281-4A4A-8609-422BEC2FE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3401" y="5182521"/>
            <a:ext cx="153349" cy="15334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0" name="Oval 130">
            <a:extLst>
              <a:ext uri="{FF2B5EF4-FFF2-40B4-BE49-F238E27FC236}">
                <a16:creationId xmlns:a16="http://schemas.microsoft.com/office/drawing/2014/main" id="{C475E809-FA52-443D-9B0D-690783E6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109" y="5205447"/>
            <a:ext cx="104217" cy="9975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2" name="Oval 130">
            <a:extLst>
              <a:ext uri="{FF2B5EF4-FFF2-40B4-BE49-F238E27FC236}">
                <a16:creationId xmlns:a16="http://schemas.microsoft.com/office/drawing/2014/main" id="{28CE124F-32B0-446D-9D07-2C0699CA5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88" y="5202761"/>
            <a:ext cx="104217" cy="9975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5" name="Oval 127">
            <a:extLst>
              <a:ext uri="{FF2B5EF4-FFF2-40B4-BE49-F238E27FC236}">
                <a16:creationId xmlns:a16="http://schemas.microsoft.com/office/drawing/2014/main" id="{BBA7FA6E-207E-46EC-A11D-32425DB42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0279" y="4693139"/>
            <a:ext cx="153349" cy="153349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34E10E-0F0D-401E-A754-1A82B7FBDFA0}"/>
              </a:ext>
            </a:extLst>
          </p:cNvPr>
          <p:cNvGrpSpPr/>
          <p:nvPr/>
        </p:nvGrpSpPr>
        <p:grpSpPr>
          <a:xfrm>
            <a:off x="7029070" y="1878324"/>
            <a:ext cx="449139" cy="449139"/>
            <a:chOff x="5451288" y="2062754"/>
            <a:chExt cx="640081" cy="640079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AB75855-BC02-4197-A20A-68D263455219}"/>
                </a:ext>
              </a:extLst>
            </p:cNvPr>
            <p:cNvSpPr/>
            <p:nvPr/>
          </p:nvSpPr>
          <p:spPr bwMode="auto">
            <a:xfrm>
              <a:off x="5451288" y="2062754"/>
              <a:ext cx="640081" cy="640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76" name="ShoppingCart_E7BF">
              <a:extLst>
                <a:ext uri="{FF2B5EF4-FFF2-40B4-BE49-F238E27FC236}">
                  <a16:creationId xmlns:a16="http://schemas.microsoft.com/office/drawing/2014/main" id="{B20CE5D2-2598-48EE-A372-8CF7A7F671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11505" y="2246896"/>
              <a:ext cx="319636" cy="271803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84" name="Line 134">
            <a:extLst>
              <a:ext uri="{FF2B5EF4-FFF2-40B4-BE49-F238E27FC236}">
                <a16:creationId xmlns:a16="http://schemas.microsoft.com/office/drawing/2014/main" id="{2028F0AB-FD55-451A-89B7-9581FAE24A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00784" y="5173402"/>
            <a:ext cx="0" cy="0"/>
          </a:xfrm>
          <a:prstGeom prst="line">
            <a:avLst/>
          </a:prstGeom>
          <a:noFill/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1" name="Oval 106">
            <a:extLst>
              <a:ext uri="{FF2B5EF4-FFF2-40B4-BE49-F238E27FC236}">
                <a16:creationId xmlns:a16="http://schemas.microsoft.com/office/drawing/2014/main" id="{9D4DC87A-F4F5-4455-A667-A56D48F593B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295156" y="5111413"/>
            <a:ext cx="184953" cy="192158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5CCAD4A-82DA-4944-9449-2EED8ADB7318}"/>
              </a:ext>
            </a:extLst>
          </p:cNvPr>
          <p:cNvGrpSpPr/>
          <p:nvPr/>
        </p:nvGrpSpPr>
        <p:grpSpPr>
          <a:xfrm>
            <a:off x="7111307" y="4560492"/>
            <a:ext cx="447357" cy="447357"/>
            <a:chOff x="2442289" y="5625339"/>
            <a:chExt cx="640079" cy="640079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7D4C794-23DF-4FEE-B856-D16EC02FC857}"/>
                </a:ext>
              </a:extLst>
            </p:cNvPr>
            <p:cNvSpPr/>
            <p:nvPr/>
          </p:nvSpPr>
          <p:spPr bwMode="auto">
            <a:xfrm>
              <a:off x="2442289" y="5625339"/>
              <a:ext cx="640079" cy="6400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26D5EB23-F210-448B-887B-B896A5AA4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9400" y="5786194"/>
              <a:ext cx="325862" cy="318385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85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56" name="Line 117">
            <a:extLst>
              <a:ext uri="{FF2B5EF4-FFF2-40B4-BE49-F238E27FC236}">
                <a16:creationId xmlns:a16="http://schemas.microsoft.com/office/drawing/2014/main" id="{AA6A9AEA-8872-48EC-91FD-E1DC94496B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2129" y="1187597"/>
            <a:ext cx="1355530" cy="342535"/>
          </a:xfrm>
          <a:prstGeom prst="line">
            <a:avLst/>
          </a:prstGeom>
          <a:solidFill>
            <a:schemeClr val="bg1"/>
          </a:solidFill>
          <a:ln w="28575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1" name="Oval 91">
            <a:extLst>
              <a:ext uri="{FF2B5EF4-FFF2-40B4-BE49-F238E27FC236}">
                <a16:creationId xmlns:a16="http://schemas.microsoft.com/office/drawing/2014/main" id="{0E1B124E-5D55-4AD0-8531-DBE2F9B37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0525" y="1064791"/>
            <a:ext cx="198014" cy="205458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01600" sx="101000" sy="101000" algn="ctr" rotWithShape="0">
              <a:prstClr val="black">
                <a:alpha val="27000"/>
              </a:prstClr>
            </a:outerShdw>
          </a:effec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74E40B36-9773-417D-A888-89E7C0F6C2AA}"/>
              </a:ext>
            </a:extLst>
          </p:cNvPr>
          <p:cNvGrpSpPr/>
          <p:nvPr/>
        </p:nvGrpSpPr>
        <p:grpSpPr>
          <a:xfrm>
            <a:off x="8806452" y="1390816"/>
            <a:ext cx="440581" cy="440581"/>
            <a:chOff x="11307480" y="3082553"/>
            <a:chExt cx="640080" cy="640080"/>
          </a:xfrm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BEB4EEB4-9668-46C6-B031-A1AE6D6E11EE}"/>
                </a:ext>
              </a:extLst>
            </p:cNvPr>
            <p:cNvSpPr/>
            <p:nvPr/>
          </p:nvSpPr>
          <p:spPr bwMode="auto">
            <a:xfrm>
              <a:off x="11307480" y="3082553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20" name="Commitments_EC4D" title="Icon of a handshake">
              <a:extLst>
                <a:ext uri="{FF2B5EF4-FFF2-40B4-BE49-F238E27FC236}">
                  <a16:creationId xmlns:a16="http://schemas.microsoft.com/office/drawing/2014/main" id="{854B7D82-A9C3-4AAF-BC07-7FC939839D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466762" y="3251859"/>
              <a:ext cx="321525" cy="301469"/>
            </a:xfrm>
            <a:custGeom>
              <a:avLst/>
              <a:gdLst>
                <a:gd name="T0" fmla="*/ 56 w 3762"/>
                <a:gd name="T1" fmla="*/ 1280 h 3526"/>
                <a:gd name="T2" fmla="*/ 1246 w 3762"/>
                <a:gd name="T3" fmla="*/ 30 h 3526"/>
                <a:gd name="T4" fmla="*/ 1589 w 3762"/>
                <a:gd name="T5" fmla="*/ 313 h 3526"/>
                <a:gd name="T6" fmla="*/ 104 w 3762"/>
                <a:gd name="T7" fmla="*/ 2297 h 3526"/>
                <a:gd name="T8" fmla="*/ 698 w 3762"/>
                <a:gd name="T9" fmla="*/ 2078 h 3526"/>
                <a:gd name="T10" fmla="*/ 323 w 3762"/>
                <a:gd name="T11" fmla="*/ 1703 h 3526"/>
                <a:gd name="T12" fmla="*/ 2479 w 3762"/>
                <a:gd name="T13" fmla="*/ 2578 h 3526"/>
                <a:gd name="T14" fmla="*/ 3073 w 3762"/>
                <a:gd name="T15" fmla="*/ 2797 h 3526"/>
                <a:gd name="T16" fmla="*/ 2854 w 3762"/>
                <a:gd name="T17" fmla="*/ 2203 h 3526"/>
                <a:gd name="T18" fmla="*/ 1823 w 3762"/>
                <a:gd name="T19" fmla="*/ 3422 h 3526"/>
                <a:gd name="T20" fmla="*/ 2198 w 3762"/>
                <a:gd name="T21" fmla="*/ 3047 h 3526"/>
                <a:gd name="T22" fmla="*/ 2698 w 3762"/>
                <a:gd name="T23" fmla="*/ 3172 h 3526"/>
                <a:gd name="T24" fmla="*/ 2479 w 3762"/>
                <a:gd name="T25" fmla="*/ 2578 h 3526"/>
                <a:gd name="T26" fmla="*/ 479 w 3762"/>
                <a:gd name="T27" fmla="*/ 2672 h 3526"/>
                <a:gd name="T28" fmla="*/ 1073 w 3762"/>
                <a:gd name="T29" fmla="*/ 2453 h 3526"/>
                <a:gd name="T30" fmla="*/ 698 w 3762"/>
                <a:gd name="T31" fmla="*/ 2078 h 3526"/>
                <a:gd name="T32" fmla="*/ 854 w 3762"/>
                <a:gd name="T33" fmla="*/ 2672 h 3526"/>
                <a:gd name="T34" fmla="*/ 1229 w 3762"/>
                <a:gd name="T35" fmla="*/ 3047 h 3526"/>
                <a:gd name="T36" fmla="*/ 1448 w 3762"/>
                <a:gd name="T37" fmla="*/ 2453 h 3526"/>
                <a:gd name="T38" fmla="*/ 854 w 3762"/>
                <a:gd name="T39" fmla="*/ 2672 h 3526"/>
                <a:gd name="T40" fmla="*/ 1229 w 3762"/>
                <a:gd name="T41" fmla="*/ 3422 h 3526"/>
                <a:gd name="T42" fmla="*/ 1823 w 3762"/>
                <a:gd name="T43" fmla="*/ 3203 h 3526"/>
                <a:gd name="T44" fmla="*/ 1448 w 3762"/>
                <a:gd name="T45" fmla="*/ 2828 h 3526"/>
                <a:gd name="T46" fmla="*/ 3214 w 3762"/>
                <a:gd name="T47" fmla="*/ 1813 h 3526"/>
                <a:gd name="T48" fmla="*/ 3746 w 3762"/>
                <a:gd name="T49" fmla="*/ 1220 h 3526"/>
                <a:gd name="T50" fmla="*/ 2526 w 3762"/>
                <a:gd name="T51" fmla="*/ 0 h 3526"/>
                <a:gd name="T52" fmla="*/ 1412 w 3762"/>
                <a:gd name="T53" fmla="*/ 385 h 3526"/>
                <a:gd name="T54" fmla="*/ 1026 w 3762"/>
                <a:gd name="T55" fmla="*/ 1250 h 3526"/>
                <a:gd name="T56" fmla="*/ 1276 w 3762"/>
                <a:gd name="T57" fmla="*/ 1500 h 3526"/>
                <a:gd name="T58" fmla="*/ 2026 w 3762"/>
                <a:gd name="T59" fmla="*/ 750 h 3526"/>
                <a:gd name="T60" fmla="*/ 3448 w 3762"/>
                <a:gd name="T61" fmla="*/ 2047 h 3526"/>
                <a:gd name="T62" fmla="*/ 3071 w 3762"/>
                <a:gd name="T63" fmla="*/ 2420 h 3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62" h="3526">
                  <a:moveTo>
                    <a:pt x="401" y="1625"/>
                  </a:moveTo>
                  <a:cubicBezTo>
                    <a:pt x="56" y="1280"/>
                    <a:pt x="56" y="1280"/>
                    <a:pt x="56" y="1280"/>
                  </a:cubicBezTo>
                  <a:cubicBezTo>
                    <a:pt x="40" y="1264"/>
                    <a:pt x="40" y="1236"/>
                    <a:pt x="56" y="1220"/>
                  </a:cubicBezTo>
                  <a:cubicBezTo>
                    <a:pt x="1246" y="30"/>
                    <a:pt x="1246" y="30"/>
                    <a:pt x="1246" y="30"/>
                  </a:cubicBezTo>
                  <a:cubicBezTo>
                    <a:pt x="1262" y="14"/>
                    <a:pt x="1290" y="14"/>
                    <a:pt x="1306" y="30"/>
                  </a:cubicBezTo>
                  <a:cubicBezTo>
                    <a:pt x="1589" y="313"/>
                    <a:pt x="1589" y="313"/>
                    <a:pt x="1589" y="313"/>
                  </a:cubicBezTo>
                  <a:moveTo>
                    <a:pt x="104" y="1922"/>
                  </a:moveTo>
                  <a:cubicBezTo>
                    <a:pt x="0" y="2026"/>
                    <a:pt x="0" y="2194"/>
                    <a:pt x="104" y="2297"/>
                  </a:cubicBezTo>
                  <a:cubicBezTo>
                    <a:pt x="207" y="2401"/>
                    <a:pt x="375" y="2401"/>
                    <a:pt x="479" y="2297"/>
                  </a:cubicBezTo>
                  <a:cubicBezTo>
                    <a:pt x="698" y="2078"/>
                    <a:pt x="698" y="2078"/>
                    <a:pt x="698" y="2078"/>
                  </a:cubicBezTo>
                  <a:cubicBezTo>
                    <a:pt x="802" y="1974"/>
                    <a:pt x="802" y="1806"/>
                    <a:pt x="698" y="1703"/>
                  </a:cubicBezTo>
                  <a:cubicBezTo>
                    <a:pt x="595" y="1599"/>
                    <a:pt x="427" y="1599"/>
                    <a:pt x="323" y="1703"/>
                  </a:cubicBezTo>
                  <a:lnTo>
                    <a:pt x="104" y="1922"/>
                  </a:lnTo>
                  <a:close/>
                  <a:moveTo>
                    <a:pt x="2479" y="2578"/>
                  </a:moveTo>
                  <a:cubicBezTo>
                    <a:pt x="2698" y="2797"/>
                    <a:pt x="2698" y="2797"/>
                    <a:pt x="2698" y="2797"/>
                  </a:cubicBezTo>
                  <a:cubicBezTo>
                    <a:pt x="2802" y="2901"/>
                    <a:pt x="2970" y="2901"/>
                    <a:pt x="3073" y="2797"/>
                  </a:cubicBezTo>
                  <a:cubicBezTo>
                    <a:pt x="3177" y="2694"/>
                    <a:pt x="3177" y="2526"/>
                    <a:pt x="3073" y="2422"/>
                  </a:cubicBezTo>
                  <a:cubicBezTo>
                    <a:pt x="2854" y="2203"/>
                    <a:pt x="2854" y="2203"/>
                    <a:pt x="2854" y="2203"/>
                  </a:cubicBezTo>
                  <a:moveTo>
                    <a:pt x="1714" y="3313"/>
                  </a:moveTo>
                  <a:cubicBezTo>
                    <a:pt x="1823" y="3422"/>
                    <a:pt x="1823" y="3422"/>
                    <a:pt x="1823" y="3422"/>
                  </a:cubicBezTo>
                  <a:cubicBezTo>
                    <a:pt x="1927" y="3526"/>
                    <a:pt x="2095" y="3526"/>
                    <a:pt x="2198" y="3422"/>
                  </a:cubicBezTo>
                  <a:cubicBezTo>
                    <a:pt x="2302" y="3319"/>
                    <a:pt x="2302" y="3151"/>
                    <a:pt x="2198" y="3047"/>
                  </a:cubicBezTo>
                  <a:cubicBezTo>
                    <a:pt x="2323" y="3172"/>
                    <a:pt x="2323" y="3172"/>
                    <a:pt x="2323" y="3172"/>
                  </a:cubicBezTo>
                  <a:cubicBezTo>
                    <a:pt x="2427" y="3276"/>
                    <a:pt x="2595" y="3276"/>
                    <a:pt x="2698" y="3172"/>
                  </a:cubicBezTo>
                  <a:cubicBezTo>
                    <a:pt x="2802" y="3069"/>
                    <a:pt x="2802" y="2901"/>
                    <a:pt x="2698" y="2797"/>
                  </a:cubicBezTo>
                  <a:cubicBezTo>
                    <a:pt x="2479" y="2578"/>
                    <a:pt x="2479" y="2578"/>
                    <a:pt x="2479" y="2578"/>
                  </a:cubicBezTo>
                  <a:moveTo>
                    <a:pt x="479" y="2297"/>
                  </a:moveTo>
                  <a:cubicBezTo>
                    <a:pt x="375" y="2401"/>
                    <a:pt x="375" y="2569"/>
                    <a:pt x="479" y="2672"/>
                  </a:cubicBezTo>
                  <a:cubicBezTo>
                    <a:pt x="582" y="2776"/>
                    <a:pt x="750" y="2776"/>
                    <a:pt x="854" y="2672"/>
                  </a:cubicBezTo>
                  <a:cubicBezTo>
                    <a:pt x="1073" y="2453"/>
                    <a:pt x="1073" y="2453"/>
                    <a:pt x="1073" y="2453"/>
                  </a:cubicBezTo>
                  <a:cubicBezTo>
                    <a:pt x="1177" y="2349"/>
                    <a:pt x="1177" y="2181"/>
                    <a:pt x="1073" y="2078"/>
                  </a:cubicBezTo>
                  <a:cubicBezTo>
                    <a:pt x="970" y="1974"/>
                    <a:pt x="802" y="1974"/>
                    <a:pt x="698" y="2078"/>
                  </a:cubicBezTo>
                  <a:lnTo>
                    <a:pt x="479" y="2297"/>
                  </a:lnTo>
                  <a:close/>
                  <a:moveTo>
                    <a:pt x="854" y="2672"/>
                  </a:moveTo>
                  <a:cubicBezTo>
                    <a:pt x="750" y="2776"/>
                    <a:pt x="750" y="2944"/>
                    <a:pt x="854" y="3047"/>
                  </a:cubicBezTo>
                  <a:cubicBezTo>
                    <a:pt x="957" y="3151"/>
                    <a:pt x="1125" y="3151"/>
                    <a:pt x="1229" y="3047"/>
                  </a:cubicBezTo>
                  <a:cubicBezTo>
                    <a:pt x="1448" y="2828"/>
                    <a:pt x="1448" y="2828"/>
                    <a:pt x="1448" y="2828"/>
                  </a:cubicBezTo>
                  <a:cubicBezTo>
                    <a:pt x="1552" y="2724"/>
                    <a:pt x="1552" y="2556"/>
                    <a:pt x="1448" y="2453"/>
                  </a:cubicBezTo>
                  <a:cubicBezTo>
                    <a:pt x="1345" y="2349"/>
                    <a:pt x="1177" y="2349"/>
                    <a:pt x="1073" y="2453"/>
                  </a:cubicBezTo>
                  <a:lnTo>
                    <a:pt x="854" y="2672"/>
                  </a:lnTo>
                  <a:close/>
                  <a:moveTo>
                    <a:pt x="1229" y="3047"/>
                  </a:moveTo>
                  <a:cubicBezTo>
                    <a:pt x="1125" y="3151"/>
                    <a:pt x="1125" y="3319"/>
                    <a:pt x="1229" y="3422"/>
                  </a:cubicBezTo>
                  <a:cubicBezTo>
                    <a:pt x="1332" y="3526"/>
                    <a:pt x="1500" y="3526"/>
                    <a:pt x="1604" y="3422"/>
                  </a:cubicBezTo>
                  <a:cubicBezTo>
                    <a:pt x="1823" y="3203"/>
                    <a:pt x="1823" y="3203"/>
                    <a:pt x="1823" y="3203"/>
                  </a:cubicBezTo>
                  <a:cubicBezTo>
                    <a:pt x="1927" y="3099"/>
                    <a:pt x="1927" y="2931"/>
                    <a:pt x="1823" y="2828"/>
                  </a:cubicBezTo>
                  <a:cubicBezTo>
                    <a:pt x="1720" y="2724"/>
                    <a:pt x="1552" y="2724"/>
                    <a:pt x="1448" y="2828"/>
                  </a:cubicBezTo>
                  <a:lnTo>
                    <a:pt x="1229" y="3047"/>
                  </a:lnTo>
                  <a:close/>
                  <a:moveTo>
                    <a:pt x="3214" y="1813"/>
                  </a:moveTo>
                  <a:cubicBezTo>
                    <a:pt x="3746" y="1280"/>
                    <a:pt x="3746" y="1280"/>
                    <a:pt x="3746" y="1280"/>
                  </a:cubicBezTo>
                  <a:cubicBezTo>
                    <a:pt x="3762" y="1264"/>
                    <a:pt x="3762" y="1236"/>
                    <a:pt x="3746" y="122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1436" y="363"/>
                    <a:pt x="1436" y="363"/>
                    <a:pt x="1436" y="363"/>
                  </a:cubicBezTo>
                  <a:cubicBezTo>
                    <a:pt x="1426" y="367"/>
                    <a:pt x="1417" y="375"/>
                    <a:pt x="1412" y="385"/>
                  </a:cubicBezTo>
                  <a:cubicBezTo>
                    <a:pt x="1057" y="1094"/>
                    <a:pt x="1057" y="1094"/>
                    <a:pt x="1057" y="1094"/>
                  </a:cubicBezTo>
                  <a:cubicBezTo>
                    <a:pt x="1037" y="1142"/>
                    <a:pt x="1026" y="1195"/>
                    <a:pt x="1026" y="1250"/>
                  </a:cubicBezTo>
                  <a:cubicBezTo>
                    <a:pt x="1026" y="1319"/>
                    <a:pt x="1054" y="1382"/>
                    <a:pt x="1099" y="1427"/>
                  </a:cubicBezTo>
                  <a:cubicBezTo>
                    <a:pt x="1144" y="1472"/>
                    <a:pt x="1207" y="1500"/>
                    <a:pt x="1276" y="1500"/>
                  </a:cubicBezTo>
                  <a:cubicBezTo>
                    <a:pt x="1483" y="1500"/>
                    <a:pt x="1651" y="1332"/>
                    <a:pt x="1651" y="1125"/>
                  </a:cubicBezTo>
                  <a:cubicBezTo>
                    <a:pt x="1651" y="918"/>
                    <a:pt x="1819" y="750"/>
                    <a:pt x="2026" y="750"/>
                  </a:cubicBezTo>
                  <a:cubicBezTo>
                    <a:pt x="2094" y="750"/>
                    <a:pt x="2162" y="771"/>
                    <a:pt x="2214" y="813"/>
                  </a:cubicBezTo>
                  <a:cubicBezTo>
                    <a:pt x="3448" y="2047"/>
                    <a:pt x="3448" y="2047"/>
                    <a:pt x="3448" y="2047"/>
                  </a:cubicBezTo>
                  <a:cubicBezTo>
                    <a:pt x="3553" y="2152"/>
                    <a:pt x="3552" y="2321"/>
                    <a:pt x="3446" y="2425"/>
                  </a:cubicBezTo>
                  <a:cubicBezTo>
                    <a:pt x="3341" y="2527"/>
                    <a:pt x="3174" y="2523"/>
                    <a:pt x="3071" y="2420"/>
                  </a:cubicBezTo>
                  <a:cubicBezTo>
                    <a:pt x="2854" y="2203"/>
                    <a:pt x="2854" y="2203"/>
                    <a:pt x="2854" y="2203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4A777E96-6281-4636-B145-A7EC6190C1B6}"/>
              </a:ext>
            </a:extLst>
          </p:cNvPr>
          <p:cNvSpPr txBox="1"/>
          <p:nvPr/>
        </p:nvSpPr>
        <p:spPr>
          <a:xfrm>
            <a:off x="457807" y="4061828"/>
            <a:ext cx="292272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Security Operations Team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DDA3042-D890-442F-96ED-C131D38353DC}"/>
              </a:ext>
            </a:extLst>
          </p:cNvPr>
          <p:cNvGrpSpPr/>
          <p:nvPr/>
        </p:nvGrpSpPr>
        <p:grpSpPr>
          <a:xfrm>
            <a:off x="976398" y="2935686"/>
            <a:ext cx="1885539" cy="1047072"/>
            <a:chOff x="5435604" y="2517226"/>
            <a:chExt cx="669941" cy="372031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B09D748-C107-4FCE-A2B0-FC6FAB6AC678}"/>
                </a:ext>
              </a:extLst>
            </p:cNvPr>
            <p:cNvGrpSpPr/>
            <p:nvPr/>
          </p:nvGrpSpPr>
          <p:grpSpPr>
            <a:xfrm>
              <a:off x="5435604" y="2517226"/>
              <a:ext cx="669941" cy="372031"/>
              <a:chOff x="5435604" y="2517226"/>
              <a:chExt cx="669941" cy="372031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C25E4906-5479-40ED-B673-E94D3746E7A7}"/>
                  </a:ext>
                </a:extLst>
              </p:cNvPr>
              <p:cNvGrpSpPr/>
              <p:nvPr/>
            </p:nvGrpSpPr>
            <p:grpSpPr>
              <a:xfrm>
                <a:off x="5435604" y="2517781"/>
                <a:ext cx="296863" cy="371476"/>
                <a:chOff x="5435604" y="2517781"/>
                <a:chExt cx="296863" cy="371476"/>
              </a:xfrm>
            </p:grpSpPr>
            <p:sp>
              <p:nvSpPr>
                <p:cNvPr id="311" name="Oval 13">
                  <a:extLst>
                    <a:ext uri="{FF2B5EF4-FFF2-40B4-BE49-F238E27FC236}">
                      <a16:creationId xmlns:a16="http://schemas.microsoft.com/office/drawing/2014/main" id="{C6BAE98A-A508-41D8-BDF7-DBF0BD2DDD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00692" y="2517781"/>
                  <a:ext cx="166688" cy="16827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Freeform 14">
                  <a:extLst>
                    <a:ext uri="{FF2B5EF4-FFF2-40B4-BE49-F238E27FC236}">
                      <a16:creationId xmlns:a16="http://schemas.microsoft.com/office/drawing/2014/main" id="{3E6F0C88-76C4-499B-B763-ACE469EA6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5604" y="2722569"/>
                  <a:ext cx="296863" cy="166688"/>
                </a:xfrm>
                <a:custGeom>
                  <a:avLst/>
                  <a:gdLst>
                    <a:gd name="T0" fmla="*/ 341 w 682"/>
                    <a:gd name="T1" fmla="*/ 0 h 384"/>
                    <a:gd name="T2" fmla="*/ 341 w 682"/>
                    <a:gd name="T3" fmla="*/ 0 h 384"/>
                    <a:gd name="T4" fmla="*/ 682 w 682"/>
                    <a:gd name="T5" fmla="*/ 341 h 384"/>
                    <a:gd name="T6" fmla="*/ 682 w 682"/>
                    <a:gd name="T7" fmla="*/ 384 h 384"/>
                    <a:gd name="T8" fmla="*/ 0 w 682"/>
                    <a:gd name="T9" fmla="*/ 384 h 384"/>
                    <a:gd name="T10" fmla="*/ 0 w 682"/>
                    <a:gd name="T11" fmla="*/ 341 h 384"/>
                    <a:gd name="T12" fmla="*/ 341 w 682"/>
                    <a:gd name="T13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2" h="384">
                      <a:moveTo>
                        <a:pt x="341" y="0"/>
                      </a:moveTo>
                      <a:cubicBezTo>
                        <a:pt x="341" y="0"/>
                        <a:pt x="341" y="0"/>
                        <a:pt x="341" y="0"/>
                      </a:cubicBezTo>
                      <a:cubicBezTo>
                        <a:pt x="530" y="0"/>
                        <a:pt x="682" y="153"/>
                        <a:pt x="682" y="341"/>
                      </a:cubicBezTo>
                      <a:cubicBezTo>
                        <a:pt x="682" y="384"/>
                        <a:pt x="682" y="384"/>
                        <a:pt x="682" y="384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0" y="341"/>
                        <a:pt x="0" y="341"/>
                        <a:pt x="0" y="341"/>
                      </a:cubicBezTo>
                      <a:cubicBezTo>
                        <a:pt x="0" y="153"/>
                        <a:pt x="153" y="0"/>
                        <a:pt x="34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5588551F-48AF-4B30-840F-E204CABD9246}"/>
                  </a:ext>
                </a:extLst>
              </p:cNvPr>
              <p:cNvGrpSpPr/>
              <p:nvPr/>
            </p:nvGrpSpPr>
            <p:grpSpPr>
              <a:xfrm>
                <a:off x="5807095" y="2517226"/>
                <a:ext cx="298450" cy="371476"/>
                <a:chOff x="5768980" y="2593981"/>
                <a:chExt cx="298450" cy="371476"/>
              </a:xfrm>
            </p:grpSpPr>
            <p:sp>
              <p:nvSpPr>
                <p:cNvPr id="302" name="Oval 12">
                  <a:extLst>
                    <a:ext uri="{FF2B5EF4-FFF2-40B4-BE49-F238E27FC236}">
                      <a16:creationId xmlns:a16="http://schemas.microsoft.com/office/drawing/2014/main" id="{C6BC02B1-35CA-4CE1-BA47-30C3445FDA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5655" y="2593981"/>
                  <a:ext cx="166688" cy="1666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5">
                  <a:extLst>
                    <a:ext uri="{FF2B5EF4-FFF2-40B4-BE49-F238E27FC236}">
                      <a16:creationId xmlns:a16="http://schemas.microsoft.com/office/drawing/2014/main" id="{C3248899-7E70-4675-BAB4-5CF127DB90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8980" y="2798769"/>
                  <a:ext cx="298450" cy="166688"/>
                </a:xfrm>
                <a:custGeom>
                  <a:avLst/>
                  <a:gdLst>
                    <a:gd name="T0" fmla="*/ 342 w 683"/>
                    <a:gd name="T1" fmla="*/ 0 h 384"/>
                    <a:gd name="T2" fmla="*/ 342 w 683"/>
                    <a:gd name="T3" fmla="*/ 0 h 384"/>
                    <a:gd name="T4" fmla="*/ 683 w 683"/>
                    <a:gd name="T5" fmla="*/ 341 h 384"/>
                    <a:gd name="T6" fmla="*/ 683 w 683"/>
                    <a:gd name="T7" fmla="*/ 384 h 384"/>
                    <a:gd name="T8" fmla="*/ 0 w 683"/>
                    <a:gd name="T9" fmla="*/ 384 h 384"/>
                    <a:gd name="T10" fmla="*/ 0 w 683"/>
                    <a:gd name="T11" fmla="*/ 341 h 384"/>
                    <a:gd name="T12" fmla="*/ 342 w 683"/>
                    <a:gd name="T13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3" h="384">
                      <a:moveTo>
                        <a:pt x="342" y="0"/>
                      </a:moveTo>
                      <a:cubicBezTo>
                        <a:pt x="342" y="0"/>
                        <a:pt x="342" y="0"/>
                        <a:pt x="342" y="0"/>
                      </a:cubicBezTo>
                      <a:cubicBezTo>
                        <a:pt x="530" y="0"/>
                        <a:pt x="683" y="153"/>
                        <a:pt x="683" y="341"/>
                      </a:cubicBezTo>
                      <a:cubicBezTo>
                        <a:pt x="683" y="384"/>
                        <a:pt x="683" y="384"/>
                        <a:pt x="683" y="384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0" y="341"/>
                        <a:pt x="0" y="341"/>
                        <a:pt x="0" y="341"/>
                      </a:cubicBezTo>
                      <a:cubicBezTo>
                        <a:pt x="0" y="153"/>
                        <a:pt x="153" y="0"/>
                        <a:pt x="34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288" name="Graphic 287">
              <a:extLst>
                <a:ext uri="{FF2B5EF4-FFF2-40B4-BE49-F238E27FC236}">
                  <a16:creationId xmlns:a16="http://schemas.microsoft.com/office/drawing/2014/main" id="{0397E6BA-7E37-4BF7-8B60-A5F4E261E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64688" y="2574701"/>
              <a:ext cx="211773" cy="260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144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06789" y="3029995"/>
            <a:ext cx="10536828" cy="17931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8D4"/>
                </a:solidFill>
              </a:rPr>
              <a:t>Introducing Microsoft Azure Sentinel</a:t>
            </a:r>
            <a:br>
              <a:rPr lang="en-US" dirty="0">
                <a:solidFill>
                  <a:srgbClr val="0078D4"/>
                </a:solidFill>
              </a:rPr>
            </a:br>
            <a:br>
              <a:rPr lang="en-US" dirty="0">
                <a:solidFill>
                  <a:srgbClr val="0078D4"/>
                </a:solidFill>
              </a:rPr>
            </a:br>
            <a:r>
              <a:rPr lang="en-US" sz="3200" b="1" dirty="0">
                <a:solidFill>
                  <a:srgbClr val="0078D4"/>
                </a:solidFill>
              </a:rPr>
              <a:t>Introduction Video</a:t>
            </a:r>
            <a:br>
              <a:rPr lang="en-US" dirty="0">
                <a:solidFill>
                  <a:srgbClr val="0078D4"/>
                </a:solidFill>
              </a:rPr>
            </a:br>
            <a:r>
              <a:rPr lang="en-US" sz="2400" dirty="0">
                <a:solidFill>
                  <a:srgbClr val="0078D4"/>
                </a:solidFill>
                <a:hlinkClick r:id="rId3"/>
              </a:rPr>
              <a:t>https://www.youtube.com/watch?v=XXZp6LQZSJU&amp;feature=youtu.be</a:t>
            </a:r>
            <a:br>
              <a:rPr lang="en-US" sz="2400" dirty="0">
                <a:solidFill>
                  <a:srgbClr val="0078D4"/>
                </a:solidFill>
              </a:rPr>
            </a:br>
            <a:br>
              <a:rPr lang="en-US" sz="2400" dirty="0">
                <a:solidFill>
                  <a:srgbClr val="0078D4"/>
                </a:solidFill>
              </a:rPr>
            </a:br>
            <a:endParaRPr lang="en-US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0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28212-544A-4056-8AE7-8C4A2B34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29" y="2187539"/>
            <a:ext cx="5233979" cy="1433637"/>
          </a:xfrm>
        </p:spPr>
        <p:txBody>
          <a:bodyPr/>
          <a:lstStyle/>
          <a:p>
            <a:r>
              <a:rPr lang="en-US" sz="3200" dirty="0"/>
              <a:t>Integrate with existing tools and data sources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2FA47-E3BD-4297-B3C4-D79177D6A799}"/>
              </a:ext>
            </a:extLst>
          </p:cNvPr>
          <p:cNvGrpSpPr/>
          <p:nvPr/>
        </p:nvGrpSpPr>
        <p:grpSpPr>
          <a:xfrm>
            <a:off x="282367" y="2146126"/>
            <a:ext cx="914400" cy="914400"/>
            <a:chOff x="971589" y="5193566"/>
            <a:chExt cx="1584937" cy="158493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F2BE39-78F9-4E5D-A1F8-BF360C887DF5}"/>
                </a:ext>
              </a:extLst>
            </p:cNvPr>
            <p:cNvSpPr/>
            <p:nvPr/>
          </p:nvSpPr>
          <p:spPr bwMode="auto">
            <a:xfrm>
              <a:off x="971589" y="5193566"/>
              <a:ext cx="1584937" cy="1584937"/>
            </a:xfrm>
            <a:prstGeom prst="ellipse">
              <a:avLst/>
            </a:prstGeom>
            <a:solidFill>
              <a:schemeClr val="tx2"/>
            </a:solidFill>
            <a:ln w="10795" cap="flat" cmpd="sng" algn="ctr">
              <a:noFill/>
              <a:prstDash val="solid"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DA86C1-C8EB-46BB-BA32-E9F3B082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196" y="5486891"/>
              <a:ext cx="623722" cy="998286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CFBEFC5-FEA4-4513-888A-E8C5A811FB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62" t="11757" r="23771" b="33276"/>
          <a:stretch/>
        </p:blipFill>
        <p:spPr>
          <a:xfrm>
            <a:off x="7037222" y="0"/>
            <a:ext cx="5154778" cy="6858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1DAA490-417F-4288-8686-08AF1BEC2579}"/>
              </a:ext>
            </a:extLst>
          </p:cNvPr>
          <p:cNvSpPr txBox="1">
            <a:spLocks/>
          </p:cNvSpPr>
          <p:nvPr/>
        </p:nvSpPr>
        <p:spPr>
          <a:xfrm>
            <a:off x="1525965" y="681731"/>
            <a:ext cx="5439343" cy="78960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49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/>
              <a:t>Limitless cloud speed and scale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8694B3-8050-4C42-AE93-E5D6999594E7}"/>
              </a:ext>
            </a:extLst>
          </p:cNvPr>
          <p:cNvGrpSpPr/>
          <p:nvPr/>
        </p:nvGrpSpPr>
        <p:grpSpPr>
          <a:xfrm>
            <a:off x="282367" y="556940"/>
            <a:ext cx="914400" cy="914400"/>
            <a:chOff x="226545" y="556940"/>
            <a:chExt cx="1195539" cy="120723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483490-943D-42D5-AA77-CA021FC1BEEF}"/>
                </a:ext>
              </a:extLst>
            </p:cNvPr>
            <p:cNvSpPr/>
            <p:nvPr/>
          </p:nvSpPr>
          <p:spPr bwMode="auto">
            <a:xfrm>
              <a:off x="226545" y="556940"/>
              <a:ext cx="1195539" cy="1207234"/>
            </a:xfrm>
            <a:prstGeom prst="ellipse">
              <a:avLst/>
            </a:prstGeom>
            <a:solidFill>
              <a:schemeClr val="tx2"/>
            </a:solidFill>
            <a:ln w="10795" cap="flat" cmpd="sng" algn="ctr">
              <a:noFill/>
              <a:prstDash val="solid"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D2F8AC-D816-4D69-B2AE-1E9B6E04F2D7}"/>
                </a:ext>
              </a:extLst>
            </p:cNvPr>
            <p:cNvGrpSpPr/>
            <p:nvPr/>
          </p:nvGrpSpPr>
          <p:grpSpPr>
            <a:xfrm>
              <a:off x="449298" y="837179"/>
              <a:ext cx="900872" cy="668884"/>
              <a:chOff x="3069716" y="3488519"/>
              <a:chExt cx="806991" cy="59337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A3120A2-7410-4597-B68B-4CB71897B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9716" y="3488519"/>
                <a:ext cx="594360" cy="593377"/>
              </a:xfrm>
              <a:prstGeom prst="rect">
                <a:avLst/>
              </a:prstGeom>
            </p:spPr>
          </p:pic>
          <p:sp>
            <p:nvSpPr>
              <p:cNvPr id="12" name="cloud">
                <a:extLst>
                  <a:ext uri="{FF2B5EF4-FFF2-40B4-BE49-F238E27FC236}">
                    <a16:creationId xmlns:a16="http://schemas.microsoft.com/office/drawing/2014/main" id="{8CE6C8F2-130F-406F-B970-E541875AA27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10077" y="3718281"/>
                <a:ext cx="366630" cy="233578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rgbClr val="0078D3"/>
              </a:solidFill>
              <a:ln w="190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07555" tIns="53778" rIns="107555" bIns="53778" numCol="1" anchor="t" anchorCtr="0" compatLnSpc="1">
                <a:prstTxWarp prst="textNoShape">
                  <a:avLst/>
                </a:prstTxWarp>
              </a:bodyPr>
              <a:lstStyle/>
              <a:p>
                <a:pPr defTabSz="1075662">
                  <a:defRPr/>
                </a:pPr>
                <a:endParaRPr lang="en-US" sz="1059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13132AAC-D4E0-4781-9736-46C171A879D3}"/>
              </a:ext>
            </a:extLst>
          </p:cNvPr>
          <p:cNvSpPr txBox="1">
            <a:spLocks/>
          </p:cNvSpPr>
          <p:nvPr/>
        </p:nvSpPr>
        <p:spPr>
          <a:xfrm>
            <a:off x="1525229" y="3969752"/>
            <a:ext cx="5152206" cy="67996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49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/>
              <a:t>AI by your side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B5D738-6506-4441-B2DF-BACBF162FF1E}"/>
              </a:ext>
            </a:extLst>
          </p:cNvPr>
          <p:cNvGrpSpPr/>
          <p:nvPr/>
        </p:nvGrpSpPr>
        <p:grpSpPr>
          <a:xfrm>
            <a:off x="282367" y="3735312"/>
            <a:ext cx="914400" cy="914400"/>
            <a:chOff x="1253951" y="3150562"/>
            <a:chExt cx="1584937" cy="158493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EB36B4-2AFD-416B-AE3C-E28A172AE12B}"/>
                </a:ext>
              </a:extLst>
            </p:cNvPr>
            <p:cNvSpPr/>
            <p:nvPr/>
          </p:nvSpPr>
          <p:spPr bwMode="auto">
            <a:xfrm>
              <a:off x="1253951" y="3150562"/>
              <a:ext cx="1584937" cy="1584937"/>
            </a:xfrm>
            <a:prstGeom prst="ellipse">
              <a:avLst/>
            </a:prstGeom>
            <a:solidFill>
              <a:schemeClr val="tx2"/>
            </a:solidFill>
            <a:ln w="10795" cap="flat" cmpd="sng" algn="ctr">
              <a:noFill/>
              <a:prstDash val="solid"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0D65285-783E-41D6-8CBB-D4483F135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5965" y="3429000"/>
              <a:ext cx="998286" cy="998286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DD7EF21-8AF0-4B18-B215-43EDC77C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20483" y="3686746"/>
              <a:ext cx="395099" cy="486274"/>
            </a:xfrm>
            <a:prstGeom prst="rect">
              <a:avLst/>
            </a:prstGeom>
          </p:spPr>
        </p:pic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7055C2A6-382E-46D2-A80A-1CF2368A7894}"/>
              </a:ext>
            </a:extLst>
          </p:cNvPr>
          <p:cNvSpPr txBox="1">
            <a:spLocks/>
          </p:cNvSpPr>
          <p:nvPr/>
        </p:nvSpPr>
        <p:spPr>
          <a:xfrm>
            <a:off x="1525229" y="5365911"/>
            <a:ext cx="5439343" cy="12669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49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/>
              <a:t>Respond rapidly and automate protection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AC95084-75F1-40ED-9F79-DA467D7B5D89}"/>
              </a:ext>
            </a:extLst>
          </p:cNvPr>
          <p:cNvGrpSpPr/>
          <p:nvPr/>
        </p:nvGrpSpPr>
        <p:grpSpPr>
          <a:xfrm>
            <a:off x="282367" y="5324499"/>
            <a:ext cx="914400" cy="914400"/>
            <a:chOff x="143579" y="5324499"/>
            <a:chExt cx="914400" cy="9144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B17153-7F7A-42E7-A0D4-4F4A5FA9D437}"/>
                </a:ext>
              </a:extLst>
            </p:cNvPr>
            <p:cNvSpPr/>
            <p:nvPr/>
          </p:nvSpPr>
          <p:spPr bwMode="auto">
            <a:xfrm>
              <a:off x="143579" y="5324499"/>
              <a:ext cx="914400" cy="914400"/>
            </a:xfrm>
            <a:prstGeom prst="ellipse">
              <a:avLst/>
            </a:prstGeom>
            <a:solidFill>
              <a:schemeClr val="tx2"/>
            </a:solidFill>
            <a:ln w="10795" cap="flat" cmpd="sng" algn="ctr">
              <a:noFill/>
              <a:prstDash val="solid"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AD4556A-841D-4EF4-A69D-60456BF8EFB2}"/>
                </a:ext>
              </a:extLst>
            </p:cNvPr>
            <p:cNvGrpSpPr/>
            <p:nvPr/>
          </p:nvGrpSpPr>
          <p:grpSpPr>
            <a:xfrm>
              <a:off x="320999" y="5476888"/>
              <a:ext cx="640080" cy="640080"/>
              <a:chOff x="396916" y="4683946"/>
              <a:chExt cx="706071" cy="68442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DA3E213-DDCC-48B3-AD04-A0EA16618049}"/>
                  </a:ext>
                </a:extLst>
              </p:cNvPr>
              <p:cNvGrpSpPr/>
              <p:nvPr/>
            </p:nvGrpSpPr>
            <p:grpSpPr>
              <a:xfrm>
                <a:off x="586284" y="4683946"/>
                <a:ext cx="516703" cy="499468"/>
                <a:chOff x="10733088" y="2698750"/>
                <a:chExt cx="2284413" cy="2208213"/>
              </a:xfrm>
            </p:grpSpPr>
            <p:sp>
              <p:nvSpPr>
                <p:cNvPr id="27" name="Freeform 5">
                  <a:extLst>
                    <a:ext uri="{FF2B5EF4-FFF2-40B4-BE49-F238E27FC236}">
                      <a16:creationId xmlns:a16="http://schemas.microsoft.com/office/drawing/2014/main" id="{2411609E-7EC7-4678-8DC8-3980D58FD8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11038" y="2698750"/>
                  <a:ext cx="303213" cy="269875"/>
                </a:xfrm>
                <a:custGeom>
                  <a:avLst/>
                  <a:gdLst>
                    <a:gd name="T0" fmla="*/ 147 w 191"/>
                    <a:gd name="T1" fmla="*/ 170 h 170"/>
                    <a:gd name="T2" fmla="*/ 0 w 191"/>
                    <a:gd name="T3" fmla="*/ 111 h 170"/>
                    <a:gd name="T4" fmla="*/ 44 w 191"/>
                    <a:gd name="T5" fmla="*/ 0 h 170"/>
                    <a:gd name="T6" fmla="*/ 191 w 191"/>
                    <a:gd name="T7" fmla="*/ 60 h 170"/>
                    <a:gd name="T8" fmla="*/ 147 w 191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1" h="170">
                      <a:moveTo>
                        <a:pt x="147" y="170"/>
                      </a:moveTo>
                      <a:lnTo>
                        <a:pt x="0" y="111"/>
                      </a:lnTo>
                      <a:lnTo>
                        <a:pt x="44" y="0"/>
                      </a:lnTo>
                      <a:lnTo>
                        <a:pt x="191" y="60"/>
                      </a:lnTo>
                      <a:lnTo>
                        <a:pt x="147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" name="Freeform 6">
                  <a:extLst>
                    <a:ext uri="{FF2B5EF4-FFF2-40B4-BE49-F238E27FC236}">
                      <a16:creationId xmlns:a16="http://schemas.microsoft.com/office/drawing/2014/main" id="{E108A15E-E498-4F8C-94DB-D92807ADE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09350" y="2708275"/>
                  <a:ext cx="307975" cy="274638"/>
                </a:xfrm>
                <a:custGeom>
                  <a:avLst/>
                  <a:gdLst>
                    <a:gd name="T0" fmla="*/ 0 w 194"/>
                    <a:gd name="T1" fmla="*/ 62 h 173"/>
                    <a:gd name="T2" fmla="*/ 147 w 194"/>
                    <a:gd name="T3" fmla="*/ 0 h 173"/>
                    <a:gd name="T4" fmla="*/ 194 w 194"/>
                    <a:gd name="T5" fmla="*/ 109 h 173"/>
                    <a:gd name="T6" fmla="*/ 48 w 194"/>
                    <a:gd name="T7" fmla="*/ 173 h 173"/>
                    <a:gd name="T8" fmla="*/ 0 w 194"/>
                    <a:gd name="T9" fmla="*/ 62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4" h="173">
                      <a:moveTo>
                        <a:pt x="0" y="62"/>
                      </a:moveTo>
                      <a:lnTo>
                        <a:pt x="147" y="0"/>
                      </a:lnTo>
                      <a:lnTo>
                        <a:pt x="194" y="109"/>
                      </a:lnTo>
                      <a:lnTo>
                        <a:pt x="48" y="173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47076E6D-4F6B-49E0-B275-CE45A88F9E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733088" y="2795588"/>
                  <a:ext cx="2284413" cy="2017713"/>
                </a:xfrm>
                <a:custGeom>
                  <a:avLst/>
                  <a:gdLst>
                    <a:gd name="T0" fmla="*/ 508 w 1015"/>
                    <a:gd name="T1" fmla="*/ 128 h 896"/>
                    <a:gd name="T2" fmla="*/ 626 w 1015"/>
                    <a:gd name="T3" fmla="*/ 151 h 896"/>
                    <a:gd name="T4" fmla="*/ 801 w 1015"/>
                    <a:gd name="T5" fmla="*/ 321 h 896"/>
                    <a:gd name="T6" fmla="*/ 805 w 1015"/>
                    <a:gd name="T7" fmla="*/ 566 h 896"/>
                    <a:gd name="T8" fmla="*/ 685 w 1015"/>
                    <a:gd name="T9" fmla="*/ 714 h 896"/>
                    <a:gd name="T10" fmla="*/ 600 w 1015"/>
                    <a:gd name="T11" fmla="*/ 754 h 896"/>
                    <a:gd name="T12" fmla="*/ 507 w 1015"/>
                    <a:gd name="T13" fmla="*/ 768 h 896"/>
                    <a:gd name="T14" fmla="*/ 389 w 1015"/>
                    <a:gd name="T15" fmla="*/ 745 h 896"/>
                    <a:gd name="T16" fmla="*/ 214 w 1015"/>
                    <a:gd name="T17" fmla="*/ 574 h 896"/>
                    <a:gd name="T18" fmla="*/ 210 w 1015"/>
                    <a:gd name="T19" fmla="*/ 329 h 896"/>
                    <a:gd name="T20" fmla="*/ 330 w 1015"/>
                    <a:gd name="T21" fmla="*/ 182 h 896"/>
                    <a:gd name="T22" fmla="*/ 415 w 1015"/>
                    <a:gd name="T23" fmla="*/ 142 h 896"/>
                    <a:gd name="T24" fmla="*/ 508 w 1015"/>
                    <a:gd name="T25" fmla="*/ 128 h 896"/>
                    <a:gd name="T26" fmla="*/ 508 w 1015"/>
                    <a:gd name="T27" fmla="*/ 128 h 896"/>
                    <a:gd name="T28" fmla="*/ 508 w 1015"/>
                    <a:gd name="T29" fmla="*/ 128 h 896"/>
                    <a:gd name="T30" fmla="*/ 508 w 1015"/>
                    <a:gd name="T31" fmla="*/ 0 h 896"/>
                    <a:gd name="T32" fmla="*/ 91 w 1015"/>
                    <a:gd name="T33" fmla="*/ 282 h 896"/>
                    <a:gd name="T34" fmla="*/ 342 w 1015"/>
                    <a:gd name="T35" fmla="*/ 864 h 896"/>
                    <a:gd name="T36" fmla="*/ 507 w 1015"/>
                    <a:gd name="T37" fmla="*/ 896 h 896"/>
                    <a:gd name="T38" fmla="*/ 924 w 1015"/>
                    <a:gd name="T39" fmla="*/ 614 h 896"/>
                    <a:gd name="T40" fmla="*/ 673 w 1015"/>
                    <a:gd name="T41" fmla="*/ 32 h 896"/>
                    <a:gd name="T42" fmla="*/ 508 w 1015"/>
                    <a:gd name="T43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15" h="896">
                      <a:moveTo>
                        <a:pt x="508" y="128"/>
                      </a:moveTo>
                      <a:cubicBezTo>
                        <a:pt x="548" y="128"/>
                        <a:pt x="588" y="135"/>
                        <a:pt x="626" y="151"/>
                      </a:cubicBezTo>
                      <a:cubicBezTo>
                        <a:pt x="705" y="182"/>
                        <a:pt x="768" y="243"/>
                        <a:pt x="801" y="321"/>
                      </a:cubicBezTo>
                      <a:cubicBezTo>
                        <a:pt x="835" y="400"/>
                        <a:pt x="836" y="487"/>
                        <a:pt x="805" y="566"/>
                      </a:cubicBezTo>
                      <a:cubicBezTo>
                        <a:pt x="780" y="627"/>
                        <a:pt x="739" y="678"/>
                        <a:pt x="685" y="714"/>
                      </a:cubicBezTo>
                      <a:cubicBezTo>
                        <a:pt x="659" y="731"/>
                        <a:pt x="630" y="745"/>
                        <a:pt x="600" y="754"/>
                      </a:cubicBezTo>
                      <a:cubicBezTo>
                        <a:pt x="570" y="763"/>
                        <a:pt x="539" y="768"/>
                        <a:pt x="507" y="768"/>
                      </a:cubicBezTo>
                      <a:cubicBezTo>
                        <a:pt x="467" y="768"/>
                        <a:pt x="427" y="760"/>
                        <a:pt x="389" y="745"/>
                      </a:cubicBezTo>
                      <a:cubicBezTo>
                        <a:pt x="310" y="713"/>
                        <a:pt x="247" y="653"/>
                        <a:pt x="214" y="574"/>
                      </a:cubicBezTo>
                      <a:cubicBezTo>
                        <a:pt x="180" y="496"/>
                        <a:pt x="179" y="409"/>
                        <a:pt x="210" y="329"/>
                      </a:cubicBezTo>
                      <a:cubicBezTo>
                        <a:pt x="235" y="269"/>
                        <a:pt x="276" y="218"/>
                        <a:pt x="330" y="182"/>
                      </a:cubicBezTo>
                      <a:cubicBezTo>
                        <a:pt x="356" y="164"/>
                        <a:pt x="385" y="151"/>
                        <a:pt x="415" y="142"/>
                      </a:cubicBezTo>
                      <a:cubicBezTo>
                        <a:pt x="445" y="132"/>
                        <a:pt x="476" y="128"/>
                        <a:pt x="508" y="128"/>
                      </a:cubicBezTo>
                      <a:cubicBezTo>
                        <a:pt x="508" y="128"/>
                        <a:pt x="508" y="128"/>
                        <a:pt x="508" y="128"/>
                      </a:cubicBezTo>
                      <a:cubicBezTo>
                        <a:pt x="508" y="128"/>
                        <a:pt x="508" y="128"/>
                        <a:pt x="508" y="128"/>
                      </a:cubicBezTo>
                      <a:moveTo>
                        <a:pt x="508" y="0"/>
                      </a:moveTo>
                      <a:cubicBezTo>
                        <a:pt x="330" y="0"/>
                        <a:pt x="161" y="107"/>
                        <a:pt x="91" y="282"/>
                      </a:cubicBezTo>
                      <a:cubicBezTo>
                        <a:pt x="0" y="512"/>
                        <a:pt x="112" y="772"/>
                        <a:pt x="342" y="864"/>
                      </a:cubicBezTo>
                      <a:cubicBezTo>
                        <a:pt x="396" y="885"/>
                        <a:pt x="452" y="896"/>
                        <a:pt x="507" y="896"/>
                      </a:cubicBezTo>
                      <a:cubicBezTo>
                        <a:pt x="685" y="896"/>
                        <a:pt x="854" y="789"/>
                        <a:pt x="924" y="614"/>
                      </a:cubicBezTo>
                      <a:cubicBezTo>
                        <a:pt x="1015" y="384"/>
                        <a:pt x="903" y="123"/>
                        <a:pt x="673" y="32"/>
                      </a:cubicBezTo>
                      <a:cubicBezTo>
                        <a:pt x="619" y="10"/>
                        <a:pt x="563" y="0"/>
                        <a:pt x="5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56B47C89-EDCB-42B9-8FF6-42C79E998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36338" y="4637088"/>
                  <a:ext cx="306388" cy="269875"/>
                </a:xfrm>
                <a:custGeom>
                  <a:avLst/>
                  <a:gdLst>
                    <a:gd name="T0" fmla="*/ 147 w 193"/>
                    <a:gd name="T1" fmla="*/ 170 h 170"/>
                    <a:gd name="T2" fmla="*/ 0 w 193"/>
                    <a:gd name="T3" fmla="*/ 112 h 170"/>
                    <a:gd name="T4" fmla="*/ 44 w 193"/>
                    <a:gd name="T5" fmla="*/ 0 h 170"/>
                    <a:gd name="T6" fmla="*/ 193 w 193"/>
                    <a:gd name="T7" fmla="*/ 60 h 170"/>
                    <a:gd name="T8" fmla="*/ 147 w 193"/>
                    <a:gd name="T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70">
                      <a:moveTo>
                        <a:pt x="147" y="170"/>
                      </a:moveTo>
                      <a:lnTo>
                        <a:pt x="0" y="112"/>
                      </a:lnTo>
                      <a:lnTo>
                        <a:pt x="44" y="0"/>
                      </a:lnTo>
                      <a:lnTo>
                        <a:pt x="193" y="60"/>
                      </a:lnTo>
                      <a:lnTo>
                        <a:pt x="147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B89449BB-1152-43DE-9318-16DBC792A7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09525" y="4038600"/>
                  <a:ext cx="269875" cy="303213"/>
                </a:xfrm>
                <a:custGeom>
                  <a:avLst/>
                  <a:gdLst>
                    <a:gd name="T0" fmla="*/ 170 w 170"/>
                    <a:gd name="T1" fmla="*/ 44 h 191"/>
                    <a:gd name="T2" fmla="*/ 112 w 170"/>
                    <a:gd name="T3" fmla="*/ 191 h 191"/>
                    <a:gd name="T4" fmla="*/ 0 w 170"/>
                    <a:gd name="T5" fmla="*/ 147 h 191"/>
                    <a:gd name="T6" fmla="*/ 59 w 170"/>
                    <a:gd name="T7" fmla="*/ 0 h 191"/>
                    <a:gd name="T8" fmla="*/ 170 w 170"/>
                    <a:gd name="T9" fmla="*/ 44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" h="191">
                      <a:moveTo>
                        <a:pt x="170" y="44"/>
                      </a:moveTo>
                      <a:lnTo>
                        <a:pt x="112" y="191"/>
                      </a:lnTo>
                      <a:lnTo>
                        <a:pt x="0" y="147"/>
                      </a:lnTo>
                      <a:lnTo>
                        <a:pt x="59" y="0"/>
                      </a:lnTo>
                      <a:lnTo>
                        <a:pt x="170" y="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DABC97B-0A72-4390-AFD8-032C7AB39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71188" y="3263900"/>
                  <a:ext cx="269875" cy="306388"/>
                </a:xfrm>
                <a:custGeom>
                  <a:avLst/>
                  <a:gdLst>
                    <a:gd name="T0" fmla="*/ 170 w 170"/>
                    <a:gd name="T1" fmla="*/ 44 h 193"/>
                    <a:gd name="T2" fmla="*/ 110 w 170"/>
                    <a:gd name="T3" fmla="*/ 193 h 193"/>
                    <a:gd name="T4" fmla="*/ 0 w 170"/>
                    <a:gd name="T5" fmla="*/ 149 h 193"/>
                    <a:gd name="T6" fmla="*/ 59 w 170"/>
                    <a:gd name="T7" fmla="*/ 0 h 193"/>
                    <a:gd name="T8" fmla="*/ 170 w 170"/>
                    <a:gd name="T9" fmla="*/ 44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0" h="193">
                      <a:moveTo>
                        <a:pt x="170" y="44"/>
                      </a:moveTo>
                      <a:lnTo>
                        <a:pt x="110" y="193"/>
                      </a:lnTo>
                      <a:lnTo>
                        <a:pt x="0" y="149"/>
                      </a:lnTo>
                      <a:lnTo>
                        <a:pt x="59" y="0"/>
                      </a:lnTo>
                      <a:lnTo>
                        <a:pt x="170" y="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26A8103C-9722-4232-9879-8088C28E9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79125" y="4064000"/>
                  <a:ext cx="274638" cy="304800"/>
                </a:xfrm>
                <a:custGeom>
                  <a:avLst/>
                  <a:gdLst>
                    <a:gd name="T0" fmla="*/ 110 w 173"/>
                    <a:gd name="T1" fmla="*/ 0 h 192"/>
                    <a:gd name="T2" fmla="*/ 173 w 173"/>
                    <a:gd name="T3" fmla="*/ 146 h 192"/>
                    <a:gd name="T4" fmla="*/ 63 w 173"/>
                    <a:gd name="T5" fmla="*/ 192 h 192"/>
                    <a:gd name="T6" fmla="*/ 0 w 173"/>
                    <a:gd name="T7" fmla="*/ 46 h 192"/>
                    <a:gd name="T8" fmla="*/ 110 w 173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3" h="192">
                      <a:moveTo>
                        <a:pt x="110" y="0"/>
                      </a:moveTo>
                      <a:lnTo>
                        <a:pt x="173" y="146"/>
                      </a:lnTo>
                      <a:lnTo>
                        <a:pt x="63" y="192"/>
                      </a:lnTo>
                      <a:lnTo>
                        <a:pt x="0" y="46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8FBED66E-011F-49FA-BFF4-D5EE02EED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98413" y="3236913"/>
                  <a:ext cx="274638" cy="307975"/>
                </a:xfrm>
                <a:custGeom>
                  <a:avLst/>
                  <a:gdLst>
                    <a:gd name="T0" fmla="*/ 109 w 173"/>
                    <a:gd name="T1" fmla="*/ 0 h 194"/>
                    <a:gd name="T2" fmla="*/ 173 w 173"/>
                    <a:gd name="T3" fmla="*/ 148 h 194"/>
                    <a:gd name="T4" fmla="*/ 62 w 173"/>
                    <a:gd name="T5" fmla="*/ 194 h 194"/>
                    <a:gd name="T6" fmla="*/ 0 w 173"/>
                    <a:gd name="T7" fmla="*/ 48 h 194"/>
                    <a:gd name="T8" fmla="*/ 109 w 173"/>
                    <a:gd name="T9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3" h="194">
                      <a:moveTo>
                        <a:pt x="109" y="0"/>
                      </a:moveTo>
                      <a:lnTo>
                        <a:pt x="173" y="148"/>
                      </a:lnTo>
                      <a:lnTo>
                        <a:pt x="62" y="194"/>
                      </a:lnTo>
                      <a:lnTo>
                        <a:pt x="0" y="48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5ACD6472-E55E-4B7E-831E-EEBFDB871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33263" y="4625975"/>
                  <a:ext cx="307975" cy="274638"/>
                </a:xfrm>
                <a:custGeom>
                  <a:avLst/>
                  <a:gdLst>
                    <a:gd name="T0" fmla="*/ 0 w 194"/>
                    <a:gd name="T1" fmla="*/ 63 h 173"/>
                    <a:gd name="T2" fmla="*/ 147 w 194"/>
                    <a:gd name="T3" fmla="*/ 0 h 173"/>
                    <a:gd name="T4" fmla="*/ 194 w 194"/>
                    <a:gd name="T5" fmla="*/ 109 h 173"/>
                    <a:gd name="T6" fmla="*/ 48 w 194"/>
                    <a:gd name="T7" fmla="*/ 173 h 173"/>
                    <a:gd name="T8" fmla="*/ 0 w 194"/>
                    <a:gd name="T9" fmla="*/ 6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4" h="173">
                      <a:moveTo>
                        <a:pt x="0" y="63"/>
                      </a:moveTo>
                      <a:lnTo>
                        <a:pt x="147" y="0"/>
                      </a:lnTo>
                      <a:lnTo>
                        <a:pt x="194" y="109"/>
                      </a:lnTo>
                      <a:lnTo>
                        <a:pt x="48" y="173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0D57C2E-D4C0-4473-8E67-69F5B9CE7D50}"/>
                  </a:ext>
                </a:extLst>
              </p:cNvPr>
              <p:cNvGrpSpPr/>
              <p:nvPr/>
            </p:nvGrpSpPr>
            <p:grpSpPr>
              <a:xfrm>
                <a:off x="402081" y="5064241"/>
                <a:ext cx="304133" cy="304133"/>
                <a:chOff x="9906000" y="4427538"/>
                <a:chExt cx="1344613" cy="1344613"/>
              </a:xfrm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795908DB-7C91-49ED-890F-D12D23D78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8775" y="5653088"/>
                  <a:ext cx="144463" cy="119063"/>
                </a:xfrm>
                <a:custGeom>
                  <a:avLst/>
                  <a:gdLst>
                    <a:gd name="T0" fmla="*/ 91 w 91"/>
                    <a:gd name="T1" fmla="*/ 75 h 75"/>
                    <a:gd name="T2" fmla="*/ 1 w 91"/>
                    <a:gd name="T3" fmla="*/ 75 h 75"/>
                    <a:gd name="T4" fmla="*/ 0 w 91"/>
                    <a:gd name="T5" fmla="*/ 1 h 75"/>
                    <a:gd name="T6" fmla="*/ 89 w 91"/>
                    <a:gd name="T7" fmla="*/ 0 h 75"/>
                    <a:gd name="T8" fmla="*/ 91 w 9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75">
                      <a:moveTo>
                        <a:pt x="91" y="75"/>
                      </a:moveTo>
                      <a:lnTo>
                        <a:pt x="1" y="75"/>
                      </a:lnTo>
                      <a:lnTo>
                        <a:pt x="0" y="1"/>
                      </a:lnTo>
                      <a:lnTo>
                        <a:pt x="89" y="0"/>
                      </a:lnTo>
                      <a:lnTo>
                        <a:pt x="91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D1C4FC70-EB30-4C17-B966-D8F6AE830D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6000" y="5029200"/>
                  <a:ext cx="122238" cy="141288"/>
                </a:xfrm>
                <a:custGeom>
                  <a:avLst/>
                  <a:gdLst>
                    <a:gd name="T0" fmla="*/ 75 w 77"/>
                    <a:gd name="T1" fmla="*/ 0 h 89"/>
                    <a:gd name="T2" fmla="*/ 77 w 77"/>
                    <a:gd name="T3" fmla="*/ 89 h 89"/>
                    <a:gd name="T4" fmla="*/ 1 w 77"/>
                    <a:gd name="T5" fmla="*/ 89 h 89"/>
                    <a:gd name="T6" fmla="*/ 0 w 77"/>
                    <a:gd name="T7" fmla="*/ 1 h 89"/>
                    <a:gd name="T8" fmla="*/ 75 w 77"/>
                    <a:gd name="T9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89">
                      <a:moveTo>
                        <a:pt x="75" y="0"/>
                      </a:moveTo>
                      <a:lnTo>
                        <a:pt x="77" y="89"/>
                      </a:lnTo>
                      <a:lnTo>
                        <a:pt x="1" y="89"/>
                      </a:lnTo>
                      <a:lnTo>
                        <a:pt x="0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 9">
                  <a:extLst>
                    <a:ext uri="{FF2B5EF4-FFF2-40B4-BE49-F238E27FC236}">
                      <a16:creationId xmlns:a16="http://schemas.microsoft.com/office/drawing/2014/main" id="{D40C7852-C99C-4545-A2EF-95FA57064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6813" y="5445125"/>
                  <a:ext cx="184150" cy="182563"/>
                </a:xfrm>
                <a:custGeom>
                  <a:avLst/>
                  <a:gdLst>
                    <a:gd name="T0" fmla="*/ 50 w 116"/>
                    <a:gd name="T1" fmla="*/ 0 h 115"/>
                    <a:gd name="T2" fmla="*/ 116 w 116"/>
                    <a:gd name="T3" fmla="*/ 66 h 115"/>
                    <a:gd name="T4" fmla="*/ 68 w 116"/>
                    <a:gd name="T5" fmla="*/ 115 h 115"/>
                    <a:gd name="T6" fmla="*/ 0 w 116"/>
                    <a:gd name="T7" fmla="*/ 50 h 115"/>
                    <a:gd name="T8" fmla="*/ 50 w 116"/>
                    <a:gd name="T9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5">
                      <a:moveTo>
                        <a:pt x="50" y="0"/>
                      </a:moveTo>
                      <a:lnTo>
                        <a:pt x="116" y="66"/>
                      </a:lnTo>
                      <a:lnTo>
                        <a:pt x="68" y="115"/>
                      </a:lnTo>
                      <a:lnTo>
                        <a:pt x="0" y="5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" name="Freeform 17">
                  <a:extLst>
                    <a:ext uri="{FF2B5EF4-FFF2-40B4-BE49-F238E27FC236}">
                      <a16:creationId xmlns:a16="http://schemas.microsoft.com/office/drawing/2014/main" id="{B394C2E6-B235-4E1D-9853-00AA8932AA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98075" y="4527550"/>
                  <a:ext cx="1160463" cy="1152525"/>
                </a:xfrm>
                <a:custGeom>
                  <a:avLst/>
                  <a:gdLst>
                    <a:gd name="T0" fmla="*/ 257 w 515"/>
                    <a:gd name="T1" fmla="*/ 128 h 512"/>
                    <a:gd name="T2" fmla="*/ 347 w 515"/>
                    <a:gd name="T3" fmla="*/ 165 h 512"/>
                    <a:gd name="T4" fmla="*/ 385 w 515"/>
                    <a:gd name="T5" fmla="*/ 255 h 512"/>
                    <a:gd name="T6" fmla="*/ 349 w 515"/>
                    <a:gd name="T7" fmla="*/ 346 h 512"/>
                    <a:gd name="T8" fmla="*/ 259 w 515"/>
                    <a:gd name="T9" fmla="*/ 384 h 512"/>
                    <a:gd name="T10" fmla="*/ 257 w 515"/>
                    <a:gd name="T11" fmla="*/ 384 h 512"/>
                    <a:gd name="T12" fmla="*/ 167 w 515"/>
                    <a:gd name="T13" fmla="*/ 347 h 512"/>
                    <a:gd name="T14" fmla="*/ 129 w 515"/>
                    <a:gd name="T15" fmla="*/ 258 h 512"/>
                    <a:gd name="T16" fmla="*/ 166 w 515"/>
                    <a:gd name="T17" fmla="*/ 167 h 512"/>
                    <a:gd name="T18" fmla="*/ 256 w 515"/>
                    <a:gd name="T19" fmla="*/ 128 h 512"/>
                    <a:gd name="T20" fmla="*/ 257 w 515"/>
                    <a:gd name="T21" fmla="*/ 128 h 512"/>
                    <a:gd name="T22" fmla="*/ 257 w 515"/>
                    <a:gd name="T23" fmla="*/ 128 h 512"/>
                    <a:gd name="T24" fmla="*/ 257 w 515"/>
                    <a:gd name="T25" fmla="*/ 128 h 512"/>
                    <a:gd name="T26" fmla="*/ 257 w 515"/>
                    <a:gd name="T27" fmla="*/ 0 h 512"/>
                    <a:gd name="T28" fmla="*/ 254 w 515"/>
                    <a:gd name="T29" fmla="*/ 0 h 512"/>
                    <a:gd name="T30" fmla="*/ 1 w 515"/>
                    <a:gd name="T31" fmla="*/ 260 h 512"/>
                    <a:gd name="T32" fmla="*/ 257 w 515"/>
                    <a:gd name="T33" fmla="*/ 512 h 512"/>
                    <a:gd name="T34" fmla="*/ 261 w 515"/>
                    <a:gd name="T35" fmla="*/ 512 h 512"/>
                    <a:gd name="T36" fmla="*/ 513 w 515"/>
                    <a:gd name="T37" fmla="*/ 253 h 512"/>
                    <a:gd name="T38" fmla="*/ 257 w 515"/>
                    <a:gd name="T39" fmla="*/ 0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15" h="512">
                      <a:moveTo>
                        <a:pt x="257" y="128"/>
                      </a:moveTo>
                      <a:cubicBezTo>
                        <a:pt x="291" y="128"/>
                        <a:pt x="323" y="141"/>
                        <a:pt x="347" y="165"/>
                      </a:cubicBezTo>
                      <a:cubicBezTo>
                        <a:pt x="371" y="189"/>
                        <a:pt x="385" y="221"/>
                        <a:pt x="385" y="255"/>
                      </a:cubicBezTo>
                      <a:cubicBezTo>
                        <a:pt x="386" y="289"/>
                        <a:pt x="373" y="321"/>
                        <a:pt x="349" y="346"/>
                      </a:cubicBezTo>
                      <a:cubicBezTo>
                        <a:pt x="325" y="370"/>
                        <a:pt x="293" y="384"/>
                        <a:pt x="259" y="384"/>
                      </a:cubicBezTo>
                      <a:cubicBezTo>
                        <a:pt x="258" y="384"/>
                        <a:pt x="258" y="384"/>
                        <a:pt x="257" y="384"/>
                      </a:cubicBezTo>
                      <a:cubicBezTo>
                        <a:pt x="224" y="384"/>
                        <a:pt x="192" y="371"/>
                        <a:pt x="167" y="347"/>
                      </a:cubicBezTo>
                      <a:cubicBezTo>
                        <a:pt x="143" y="324"/>
                        <a:pt x="130" y="292"/>
                        <a:pt x="129" y="258"/>
                      </a:cubicBezTo>
                      <a:cubicBezTo>
                        <a:pt x="129" y="224"/>
                        <a:pt x="142" y="192"/>
                        <a:pt x="166" y="167"/>
                      </a:cubicBezTo>
                      <a:cubicBezTo>
                        <a:pt x="190" y="143"/>
                        <a:pt x="222" y="129"/>
                        <a:pt x="256" y="128"/>
                      </a:cubicBezTo>
                      <a:cubicBezTo>
                        <a:pt x="256" y="128"/>
                        <a:pt x="257" y="128"/>
                        <a:pt x="257" y="128"/>
                      </a:cubicBezTo>
                      <a:cubicBezTo>
                        <a:pt x="257" y="128"/>
                        <a:pt x="257" y="128"/>
                        <a:pt x="257" y="128"/>
                      </a:cubicBezTo>
                      <a:cubicBezTo>
                        <a:pt x="257" y="128"/>
                        <a:pt x="257" y="128"/>
                        <a:pt x="257" y="128"/>
                      </a:cubicBezTo>
                      <a:moveTo>
                        <a:pt x="257" y="0"/>
                      </a:moveTo>
                      <a:cubicBezTo>
                        <a:pt x="256" y="0"/>
                        <a:pt x="255" y="0"/>
                        <a:pt x="254" y="0"/>
                      </a:cubicBezTo>
                      <a:cubicBezTo>
                        <a:pt x="113" y="2"/>
                        <a:pt x="0" y="118"/>
                        <a:pt x="1" y="260"/>
                      </a:cubicBezTo>
                      <a:cubicBezTo>
                        <a:pt x="3" y="400"/>
                        <a:pt x="117" y="512"/>
                        <a:pt x="257" y="512"/>
                      </a:cubicBezTo>
                      <a:cubicBezTo>
                        <a:pt x="258" y="512"/>
                        <a:pt x="260" y="512"/>
                        <a:pt x="261" y="512"/>
                      </a:cubicBezTo>
                      <a:cubicBezTo>
                        <a:pt x="402" y="511"/>
                        <a:pt x="515" y="394"/>
                        <a:pt x="513" y="253"/>
                      </a:cubicBezTo>
                      <a:cubicBezTo>
                        <a:pt x="512" y="113"/>
                        <a:pt x="397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" name="Freeform 18">
                  <a:extLst>
                    <a:ext uri="{FF2B5EF4-FFF2-40B4-BE49-F238E27FC236}">
                      <a16:creationId xmlns:a16="http://schemas.microsoft.com/office/drawing/2014/main" id="{E8CAF98E-6AE1-48BD-AB33-520813DC2E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93375" y="4427538"/>
                  <a:ext cx="144463" cy="119063"/>
                </a:xfrm>
                <a:custGeom>
                  <a:avLst/>
                  <a:gdLst>
                    <a:gd name="T0" fmla="*/ 91 w 91"/>
                    <a:gd name="T1" fmla="*/ 74 h 75"/>
                    <a:gd name="T2" fmla="*/ 2 w 91"/>
                    <a:gd name="T3" fmla="*/ 75 h 75"/>
                    <a:gd name="T4" fmla="*/ 0 w 91"/>
                    <a:gd name="T5" fmla="*/ 2 h 75"/>
                    <a:gd name="T6" fmla="*/ 91 w 91"/>
                    <a:gd name="T7" fmla="*/ 0 h 75"/>
                    <a:gd name="T8" fmla="*/ 91 w 91"/>
                    <a:gd name="T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75">
                      <a:moveTo>
                        <a:pt x="91" y="74"/>
                      </a:moveTo>
                      <a:lnTo>
                        <a:pt x="2" y="75"/>
                      </a:lnTo>
                      <a:lnTo>
                        <a:pt x="0" y="2"/>
                      </a:lnTo>
                      <a:lnTo>
                        <a:pt x="91" y="0"/>
                      </a:lnTo>
                      <a:lnTo>
                        <a:pt x="91" y="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" name="Freeform 19">
                  <a:extLst>
                    <a:ext uri="{FF2B5EF4-FFF2-40B4-BE49-F238E27FC236}">
                      <a16:creationId xmlns:a16="http://schemas.microsoft.com/office/drawing/2014/main" id="{23142524-3175-4EE3-B416-6515E48AB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28375" y="5029200"/>
                  <a:ext cx="122238" cy="141288"/>
                </a:xfrm>
                <a:custGeom>
                  <a:avLst/>
                  <a:gdLst>
                    <a:gd name="T0" fmla="*/ 75 w 77"/>
                    <a:gd name="T1" fmla="*/ 0 h 89"/>
                    <a:gd name="T2" fmla="*/ 77 w 77"/>
                    <a:gd name="T3" fmla="*/ 89 h 89"/>
                    <a:gd name="T4" fmla="*/ 2 w 77"/>
                    <a:gd name="T5" fmla="*/ 89 h 89"/>
                    <a:gd name="T6" fmla="*/ 0 w 77"/>
                    <a:gd name="T7" fmla="*/ 1 h 89"/>
                    <a:gd name="T8" fmla="*/ 75 w 77"/>
                    <a:gd name="T9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89">
                      <a:moveTo>
                        <a:pt x="75" y="0"/>
                      </a:moveTo>
                      <a:lnTo>
                        <a:pt x="77" y="89"/>
                      </a:lnTo>
                      <a:lnTo>
                        <a:pt x="2" y="89"/>
                      </a:lnTo>
                      <a:lnTo>
                        <a:pt x="0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" name="Freeform 20">
                  <a:extLst>
                    <a:ext uri="{FF2B5EF4-FFF2-40B4-BE49-F238E27FC236}">
                      <a16:creationId xmlns:a16="http://schemas.microsoft.com/office/drawing/2014/main" id="{DF1B4614-D255-4C1D-A8B8-3BEEF4878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17238" y="4578350"/>
                  <a:ext cx="184150" cy="180975"/>
                </a:xfrm>
                <a:custGeom>
                  <a:avLst/>
                  <a:gdLst>
                    <a:gd name="T0" fmla="*/ 49 w 116"/>
                    <a:gd name="T1" fmla="*/ 0 h 114"/>
                    <a:gd name="T2" fmla="*/ 116 w 116"/>
                    <a:gd name="T3" fmla="*/ 64 h 114"/>
                    <a:gd name="T4" fmla="*/ 68 w 116"/>
                    <a:gd name="T5" fmla="*/ 114 h 114"/>
                    <a:gd name="T6" fmla="*/ 0 w 116"/>
                    <a:gd name="T7" fmla="*/ 50 h 114"/>
                    <a:gd name="T8" fmla="*/ 49 w 116"/>
                    <a:gd name="T9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4">
                      <a:moveTo>
                        <a:pt x="49" y="0"/>
                      </a:moveTo>
                      <a:lnTo>
                        <a:pt x="116" y="64"/>
                      </a:lnTo>
                      <a:lnTo>
                        <a:pt x="68" y="114"/>
                      </a:lnTo>
                      <a:lnTo>
                        <a:pt x="0" y="5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21">
                  <a:extLst>
                    <a:ext uri="{FF2B5EF4-FFF2-40B4-BE49-F238E27FC236}">
                      <a16:creationId xmlns:a16="http://schemas.microsoft.com/office/drawing/2014/main" id="{2E450B42-EA64-4ADF-93BD-C4A0F8A66F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8350" y="5434013"/>
                  <a:ext cx="184150" cy="182563"/>
                </a:xfrm>
                <a:custGeom>
                  <a:avLst/>
                  <a:gdLst>
                    <a:gd name="T0" fmla="*/ 0 w 116"/>
                    <a:gd name="T1" fmla="*/ 67 h 115"/>
                    <a:gd name="T2" fmla="*/ 67 w 116"/>
                    <a:gd name="T3" fmla="*/ 0 h 115"/>
                    <a:gd name="T4" fmla="*/ 116 w 116"/>
                    <a:gd name="T5" fmla="*/ 49 h 115"/>
                    <a:gd name="T6" fmla="*/ 51 w 116"/>
                    <a:gd name="T7" fmla="*/ 115 h 115"/>
                    <a:gd name="T8" fmla="*/ 0 w 116"/>
                    <a:gd name="T9" fmla="*/ 6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5">
                      <a:moveTo>
                        <a:pt x="0" y="67"/>
                      </a:moveTo>
                      <a:lnTo>
                        <a:pt x="67" y="0"/>
                      </a:lnTo>
                      <a:lnTo>
                        <a:pt x="116" y="49"/>
                      </a:lnTo>
                      <a:lnTo>
                        <a:pt x="51" y="11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" name="Freeform 22">
                  <a:extLst>
                    <a:ext uri="{FF2B5EF4-FFF2-40B4-BE49-F238E27FC236}">
                      <a16:creationId xmlns:a16="http://schemas.microsoft.com/office/drawing/2014/main" id="{A9C7317C-FC1D-40DB-89DE-3FD45A69D7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5700" y="4589463"/>
                  <a:ext cx="184150" cy="180975"/>
                </a:xfrm>
                <a:custGeom>
                  <a:avLst/>
                  <a:gdLst>
                    <a:gd name="T0" fmla="*/ 0 w 116"/>
                    <a:gd name="T1" fmla="*/ 66 h 114"/>
                    <a:gd name="T2" fmla="*/ 67 w 116"/>
                    <a:gd name="T3" fmla="*/ 0 h 114"/>
                    <a:gd name="T4" fmla="*/ 116 w 116"/>
                    <a:gd name="T5" fmla="*/ 49 h 114"/>
                    <a:gd name="T6" fmla="*/ 51 w 116"/>
                    <a:gd name="T7" fmla="*/ 114 h 114"/>
                    <a:gd name="T8" fmla="*/ 0 w 116"/>
                    <a:gd name="T9" fmla="*/ 6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4">
                      <a:moveTo>
                        <a:pt x="0" y="66"/>
                      </a:moveTo>
                      <a:lnTo>
                        <a:pt x="67" y="0"/>
                      </a:lnTo>
                      <a:lnTo>
                        <a:pt x="116" y="49"/>
                      </a:lnTo>
                      <a:lnTo>
                        <a:pt x="51" y="114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D007E6A-568D-44FE-AB49-437CA32796EE}"/>
                  </a:ext>
                </a:extLst>
              </p:cNvPr>
              <p:cNvGrpSpPr/>
              <p:nvPr/>
            </p:nvGrpSpPr>
            <p:grpSpPr>
              <a:xfrm>
                <a:off x="396916" y="4901583"/>
                <a:ext cx="173790" cy="173431"/>
                <a:chOff x="9906000" y="3563938"/>
                <a:chExt cx="768350" cy="766762"/>
              </a:xfrm>
            </p:grpSpPr>
            <p:sp>
              <p:nvSpPr>
                <p:cNvPr id="47" name="Freeform 23">
                  <a:extLst>
                    <a:ext uri="{FF2B5EF4-FFF2-40B4-BE49-F238E27FC236}">
                      <a16:creationId xmlns:a16="http://schemas.microsoft.com/office/drawing/2014/main" id="{7F4E48D2-56F5-4915-A509-B8566A98E2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58388" y="3619500"/>
                  <a:ext cx="663575" cy="660400"/>
                </a:xfrm>
                <a:custGeom>
                  <a:avLst/>
                  <a:gdLst>
                    <a:gd name="T0" fmla="*/ 148 w 295"/>
                    <a:gd name="T1" fmla="*/ 74 h 293"/>
                    <a:gd name="T2" fmla="*/ 199 w 295"/>
                    <a:gd name="T3" fmla="*/ 95 h 293"/>
                    <a:gd name="T4" fmla="*/ 221 w 295"/>
                    <a:gd name="T5" fmla="*/ 146 h 293"/>
                    <a:gd name="T6" fmla="*/ 200 w 295"/>
                    <a:gd name="T7" fmla="*/ 198 h 293"/>
                    <a:gd name="T8" fmla="*/ 148 w 295"/>
                    <a:gd name="T9" fmla="*/ 220 h 293"/>
                    <a:gd name="T10" fmla="*/ 147 w 295"/>
                    <a:gd name="T11" fmla="*/ 220 h 293"/>
                    <a:gd name="T12" fmla="*/ 96 w 295"/>
                    <a:gd name="T13" fmla="*/ 199 h 293"/>
                    <a:gd name="T14" fmla="*/ 74 w 295"/>
                    <a:gd name="T15" fmla="*/ 148 h 293"/>
                    <a:gd name="T16" fmla="*/ 147 w 295"/>
                    <a:gd name="T17" fmla="*/ 74 h 293"/>
                    <a:gd name="T18" fmla="*/ 148 w 295"/>
                    <a:gd name="T19" fmla="*/ 74 h 293"/>
                    <a:gd name="T20" fmla="*/ 148 w 295"/>
                    <a:gd name="T21" fmla="*/ 74 h 293"/>
                    <a:gd name="T22" fmla="*/ 148 w 295"/>
                    <a:gd name="T23" fmla="*/ 74 h 293"/>
                    <a:gd name="T24" fmla="*/ 148 w 295"/>
                    <a:gd name="T25" fmla="*/ 0 h 293"/>
                    <a:gd name="T26" fmla="*/ 146 w 295"/>
                    <a:gd name="T27" fmla="*/ 0 h 293"/>
                    <a:gd name="T28" fmla="*/ 1 w 295"/>
                    <a:gd name="T29" fmla="*/ 149 h 293"/>
                    <a:gd name="T30" fmla="*/ 147 w 295"/>
                    <a:gd name="T31" fmla="*/ 293 h 293"/>
                    <a:gd name="T32" fmla="*/ 149 w 295"/>
                    <a:gd name="T33" fmla="*/ 293 h 293"/>
                    <a:gd name="T34" fmla="*/ 294 w 295"/>
                    <a:gd name="T35" fmla="*/ 145 h 293"/>
                    <a:gd name="T36" fmla="*/ 148 w 295"/>
                    <a:gd name="T37" fmla="*/ 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95" h="293">
                      <a:moveTo>
                        <a:pt x="148" y="74"/>
                      </a:moveTo>
                      <a:cubicBezTo>
                        <a:pt x="167" y="74"/>
                        <a:pt x="185" y="81"/>
                        <a:pt x="199" y="95"/>
                      </a:cubicBezTo>
                      <a:cubicBezTo>
                        <a:pt x="213" y="108"/>
                        <a:pt x="220" y="126"/>
                        <a:pt x="221" y="146"/>
                      </a:cubicBezTo>
                      <a:cubicBezTo>
                        <a:pt x="221" y="165"/>
                        <a:pt x="214" y="184"/>
                        <a:pt x="200" y="198"/>
                      </a:cubicBezTo>
                      <a:cubicBezTo>
                        <a:pt x="186" y="212"/>
                        <a:pt x="168" y="220"/>
                        <a:pt x="148" y="220"/>
                      </a:cubicBezTo>
                      <a:cubicBezTo>
                        <a:pt x="148" y="220"/>
                        <a:pt x="148" y="220"/>
                        <a:pt x="147" y="220"/>
                      </a:cubicBezTo>
                      <a:cubicBezTo>
                        <a:pt x="128" y="220"/>
                        <a:pt x="110" y="212"/>
                        <a:pt x="96" y="199"/>
                      </a:cubicBezTo>
                      <a:cubicBezTo>
                        <a:pt x="82" y="185"/>
                        <a:pt x="75" y="167"/>
                        <a:pt x="74" y="148"/>
                      </a:cubicBezTo>
                      <a:cubicBezTo>
                        <a:pt x="74" y="107"/>
                        <a:pt x="106" y="74"/>
                        <a:pt x="147" y="74"/>
                      </a:cubicBezTo>
                      <a:cubicBezTo>
                        <a:pt x="147" y="74"/>
                        <a:pt x="147" y="74"/>
                        <a:pt x="148" y="74"/>
                      </a:cubicBezTo>
                      <a:cubicBezTo>
                        <a:pt x="148" y="74"/>
                        <a:pt x="148" y="74"/>
                        <a:pt x="148" y="74"/>
                      </a:cubicBezTo>
                      <a:cubicBezTo>
                        <a:pt x="148" y="74"/>
                        <a:pt x="148" y="74"/>
                        <a:pt x="148" y="74"/>
                      </a:cubicBezTo>
                      <a:moveTo>
                        <a:pt x="148" y="0"/>
                      </a:moveTo>
                      <a:cubicBezTo>
                        <a:pt x="147" y="0"/>
                        <a:pt x="146" y="0"/>
                        <a:pt x="146" y="0"/>
                      </a:cubicBezTo>
                      <a:cubicBezTo>
                        <a:pt x="65" y="1"/>
                        <a:pt x="0" y="68"/>
                        <a:pt x="1" y="149"/>
                      </a:cubicBezTo>
                      <a:cubicBezTo>
                        <a:pt x="2" y="229"/>
                        <a:pt x="68" y="293"/>
                        <a:pt x="147" y="293"/>
                      </a:cubicBezTo>
                      <a:cubicBezTo>
                        <a:pt x="148" y="293"/>
                        <a:pt x="149" y="293"/>
                        <a:pt x="149" y="293"/>
                      </a:cubicBezTo>
                      <a:cubicBezTo>
                        <a:pt x="230" y="292"/>
                        <a:pt x="295" y="226"/>
                        <a:pt x="294" y="145"/>
                      </a:cubicBezTo>
                      <a:cubicBezTo>
                        <a:pt x="293" y="65"/>
                        <a:pt x="227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" name="Freeform 24">
                  <a:extLst>
                    <a:ext uri="{FF2B5EF4-FFF2-40B4-BE49-F238E27FC236}">
                      <a16:creationId xmlns:a16="http://schemas.microsoft.com/office/drawing/2014/main" id="{8E30AD93-B56B-4440-A893-F223E9ADA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0963" y="3563938"/>
                  <a:ext cx="84138" cy="69850"/>
                </a:xfrm>
                <a:custGeom>
                  <a:avLst/>
                  <a:gdLst>
                    <a:gd name="T0" fmla="*/ 53 w 53"/>
                    <a:gd name="T1" fmla="*/ 42 h 44"/>
                    <a:gd name="T2" fmla="*/ 2 w 53"/>
                    <a:gd name="T3" fmla="*/ 44 h 44"/>
                    <a:gd name="T4" fmla="*/ 0 w 53"/>
                    <a:gd name="T5" fmla="*/ 1 h 44"/>
                    <a:gd name="T6" fmla="*/ 53 w 53"/>
                    <a:gd name="T7" fmla="*/ 0 h 44"/>
                    <a:gd name="T8" fmla="*/ 53 w 53"/>
                    <a:gd name="T9" fmla="*/ 42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44">
                      <a:moveTo>
                        <a:pt x="53" y="42"/>
                      </a:moveTo>
                      <a:lnTo>
                        <a:pt x="2" y="44"/>
                      </a:lnTo>
                      <a:lnTo>
                        <a:pt x="0" y="1"/>
                      </a:lnTo>
                      <a:lnTo>
                        <a:pt x="53" y="0"/>
                      </a:lnTo>
                      <a:lnTo>
                        <a:pt x="53" y="4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" name="Freeform 25">
                  <a:extLst>
                    <a:ext uri="{FF2B5EF4-FFF2-40B4-BE49-F238E27FC236}">
                      <a16:creationId xmlns:a16="http://schemas.microsoft.com/office/drawing/2014/main" id="{C7E3FA2E-BF01-4A4E-B2F9-0C07E56A29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5250" y="4264025"/>
                  <a:ext cx="82550" cy="66675"/>
                </a:xfrm>
                <a:custGeom>
                  <a:avLst/>
                  <a:gdLst>
                    <a:gd name="T0" fmla="*/ 52 w 52"/>
                    <a:gd name="T1" fmla="*/ 42 h 42"/>
                    <a:gd name="T2" fmla="*/ 1 w 52"/>
                    <a:gd name="T3" fmla="*/ 42 h 42"/>
                    <a:gd name="T4" fmla="*/ 0 w 52"/>
                    <a:gd name="T5" fmla="*/ 1 h 42"/>
                    <a:gd name="T6" fmla="*/ 52 w 52"/>
                    <a:gd name="T7" fmla="*/ 0 h 42"/>
                    <a:gd name="T8" fmla="*/ 52 w 52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2">
                      <a:moveTo>
                        <a:pt x="52" y="42"/>
                      </a:moveTo>
                      <a:lnTo>
                        <a:pt x="1" y="42"/>
                      </a:lnTo>
                      <a:lnTo>
                        <a:pt x="0" y="1"/>
                      </a:lnTo>
                      <a:lnTo>
                        <a:pt x="52" y="0"/>
                      </a:lnTo>
                      <a:lnTo>
                        <a:pt x="52" y="4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" name="Freeform 26">
                  <a:extLst>
                    <a:ext uri="{FF2B5EF4-FFF2-40B4-BE49-F238E27FC236}">
                      <a16:creationId xmlns:a16="http://schemas.microsoft.com/office/drawing/2014/main" id="{42FA20B7-61E4-44EC-97FA-014C942AF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04500" y="3908425"/>
                  <a:ext cx="69850" cy="80963"/>
                </a:xfrm>
                <a:custGeom>
                  <a:avLst/>
                  <a:gdLst>
                    <a:gd name="T0" fmla="*/ 44 w 44"/>
                    <a:gd name="T1" fmla="*/ 0 h 51"/>
                    <a:gd name="T2" fmla="*/ 44 w 44"/>
                    <a:gd name="T3" fmla="*/ 49 h 51"/>
                    <a:gd name="T4" fmla="*/ 1 w 44"/>
                    <a:gd name="T5" fmla="*/ 51 h 51"/>
                    <a:gd name="T6" fmla="*/ 0 w 44"/>
                    <a:gd name="T7" fmla="*/ 0 h 51"/>
                    <a:gd name="T8" fmla="*/ 44 w 44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51">
                      <a:moveTo>
                        <a:pt x="44" y="0"/>
                      </a:moveTo>
                      <a:lnTo>
                        <a:pt x="44" y="49"/>
                      </a:lnTo>
                      <a:lnTo>
                        <a:pt x="1" y="51"/>
                      </a:lnTo>
                      <a:lnTo>
                        <a:pt x="0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" name="Freeform 27">
                  <a:extLst>
                    <a:ext uri="{FF2B5EF4-FFF2-40B4-BE49-F238E27FC236}">
                      <a16:creationId xmlns:a16="http://schemas.microsoft.com/office/drawing/2014/main" id="{42107712-8ED5-431B-9767-D08099589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6000" y="3908425"/>
                  <a:ext cx="69850" cy="80963"/>
                </a:xfrm>
                <a:custGeom>
                  <a:avLst/>
                  <a:gdLst>
                    <a:gd name="T0" fmla="*/ 43 w 44"/>
                    <a:gd name="T1" fmla="*/ 0 h 51"/>
                    <a:gd name="T2" fmla="*/ 44 w 44"/>
                    <a:gd name="T3" fmla="*/ 49 h 51"/>
                    <a:gd name="T4" fmla="*/ 1 w 44"/>
                    <a:gd name="T5" fmla="*/ 51 h 51"/>
                    <a:gd name="T6" fmla="*/ 0 w 44"/>
                    <a:gd name="T7" fmla="*/ 0 h 51"/>
                    <a:gd name="T8" fmla="*/ 43 w 44"/>
                    <a:gd name="T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51">
                      <a:moveTo>
                        <a:pt x="43" y="0"/>
                      </a:moveTo>
                      <a:lnTo>
                        <a:pt x="44" y="49"/>
                      </a:lnTo>
                      <a:lnTo>
                        <a:pt x="1" y="51"/>
                      </a:lnTo>
                      <a:lnTo>
                        <a:pt x="0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 28">
                  <a:extLst>
                    <a:ext uri="{FF2B5EF4-FFF2-40B4-BE49-F238E27FC236}">
                      <a16:creationId xmlns:a16="http://schemas.microsoft.com/office/drawing/2014/main" id="{73244ADA-6A5F-4EF2-9A8A-8D352EB81A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91725" y="4144963"/>
                  <a:ext cx="106363" cy="103188"/>
                </a:xfrm>
                <a:custGeom>
                  <a:avLst/>
                  <a:gdLst>
                    <a:gd name="T0" fmla="*/ 28 w 67"/>
                    <a:gd name="T1" fmla="*/ 0 h 65"/>
                    <a:gd name="T2" fmla="*/ 67 w 67"/>
                    <a:gd name="T3" fmla="*/ 36 h 65"/>
                    <a:gd name="T4" fmla="*/ 40 w 67"/>
                    <a:gd name="T5" fmla="*/ 65 h 65"/>
                    <a:gd name="T6" fmla="*/ 0 w 67"/>
                    <a:gd name="T7" fmla="*/ 28 h 65"/>
                    <a:gd name="T8" fmla="*/ 28 w 67"/>
                    <a:gd name="T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5">
                      <a:moveTo>
                        <a:pt x="28" y="0"/>
                      </a:moveTo>
                      <a:lnTo>
                        <a:pt x="67" y="36"/>
                      </a:lnTo>
                      <a:lnTo>
                        <a:pt x="40" y="65"/>
                      </a:lnTo>
                      <a:lnTo>
                        <a:pt x="0" y="28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" name="Freeform 29">
                  <a:extLst>
                    <a:ext uri="{FF2B5EF4-FFF2-40B4-BE49-F238E27FC236}">
                      <a16:creationId xmlns:a16="http://schemas.microsoft.com/office/drawing/2014/main" id="{6E3AC282-18C8-4BC8-BB39-395F76C737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85438" y="3649663"/>
                  <a:ext cx="104775" cy="103188"/>
                </a:xfrm>
                <a:custGeom>
                  <a:avLst/>
                  <a:gdLst>
                    <a:gd name="T0" fmla="*/ 28 w 66"/>
                    <a:gd name="T1" fmla="*/ 0 h 65"/>
                    <a:gd name="T2" fmla="*/ 66 w 66"/>
                    <a:gd name="T3" fmla="*/ 36 h 65"/>
                    <a:gd name="T4" fmla="*/ 38 w 66"/>
                    <a:gd name="T5" fmla="*/ 65 h 65"/>
                    <a:gd name="T6" fmla="*/ 0 w 66"/>
                    <a:gd name="T7" fmla="*/ 28 h 65"/>
                    <a:gd name="T8" fmla="*/ 28 w 66"/>
                    <a:gd name="T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65">
                      <a:moveTo>
                        <a:pt x="28" y="0"/>
                      </a:moveTo>
                      <a:lnTo>
                        <a:pt x="66" y="36"/>
                      </a:lnTo>
                      <a:lnTo>
                        <a:pt x="38" y="65"/>
                      </a:lnTo>
                      <a:lnTo>
                        <a:pt x="0" y="28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30">
                  <a:extLst>
                    <a:ext uri="{FF2B5EF4-FFF2-40B4-BE49-F238E27FC236}">
                      <a16:creationId xmlns:a16="http://schemas.microsoft.com/office/drawing/2014/main" id="{E5A85304-AD78-44E8-99C2-6C6D4DDD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91788" y="4137025"/>
                  <a:ext cx="103188" cy="106363"/>
                </a:xfrm>
                <a:custGeom>
                  <a:avLst/>
                  <a:gdLst>
                    <a:gd name="T0" fmla="*/ 0 w 65"/>
                    <a:gd name="T1" fmla="*/ 39 h 67"/>
                    <a:gd name="T2" fmla="*/ 37 w 65"/>
                    <a:gd name="T3" fmla="*/ 0 h 67"/>
                    <a:gd name="T4" fmla="*/ 65 w 65"/>
                    <a:gd name="T5" fmla="*/ 29 h 67"/>
                    <a:gd name="T6" fmla="*/ 28 w 65"/>
                    <a:gd name="T7" fmla="*/ 67 h 67"/>
                    <a:gd name="T8" fmla="*/ 0 w 65"/>
                    <a:gd name="T9" fmla="*/ 39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67">
                      <a:moveTo>
                        <a:pt x="0" y="39"/>
                      </a:moveTo>
                      <a:lnTo>
                        <a:pt x="37" y="0"/>
                      </a:lnTo>
                      <a:lnTo>
                        <a:pt x="65" y="29"/>
                      </a:lnTo>
                      <a:lnTo>
                        <a:pt x="28" y="67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" name="Freeform 31">
                  <a:extLst>
                    <a:ext uri="{FF2B5EF4-FFF2-40B4-BE49-F238E27FC236}">
                      <a16:creationId xmlns:a16="http://schemas.microsoft.com/office/drawing/2014/main" id="{3A243580-6452-489A-A18A-696EF897C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6963" y="3656013"/>
                  <a:ext cx="106363" cy="103188"/>
                </a:xfrm>
                <a:custGeom>
                  <a:avLst/>
                  <a:gdLst>
                    <a:gd name="T0" fmla="*/ 0 w 67"/>
                    <a:gd name="T1" fmla="*/ 38 h 65"/>
                    <a:gd name="T2" fmla="*/ 37 w 67"/>
                    <a:gd name="T3" fmla="*/ 0 h 65"/>
                    <a:gd name="T4" fmla="*/ 67 w 67"/>
                    <a:gd name="T5" fmla="*/ 27 h 65"/>
                    <a:gd name="T6" fmla="*/ 28 w 67"/>
                    <a:gd name="T7" fmla="*/ 65 h 65"/>
                    <a:gd name="T8" fmla="*/ 0 w 67"/>
                    <a:gd name="T9" fmla="*/ 38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5">
                      <a:moveTo>
                        <a:pt x="0" y="38"/>
                      </a:moveTo>
                      <a:lnTo>
                        <a:pt x="37" y="0"/>
                      </a:lnTo>
                      <a:lnTo>
                        <a:pt x="67" y="27"/>
                      </a:lnTo>
                      <a:lnTo>
                        <a:pt x="28" y="65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765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3629432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F9FE9A-CAF6-4C15-99CD-C307B68D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68" y="54519"/>
            <a:ext cx="11016957" cy="553841"/>
          </a:xfrm>
        </p:spPr>
        <p:txBody>
          <a:bodyPr>
            <a:normAutofit fontScale="90000"/>
          </a:bodyPr>
          <a:lstStyle/>
          <a:p>
            <a:r>
              <a:rPr lang="en-US"/>
              <a:t>Introducing Microsoft Azure Sentinel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CE431A-3F23-44A5-A8E0-60E1844AE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99" y="3046388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33338F4-6ECE-4FF3-B4EE-7F037F883327}"/>
              </a:ext>
            </a:extLst>
          </p:cNvPr>
          <p:cNvGrpSpPr/>
          <p:nvPr/>
        </p:nvGrpSpPr>
        <p:grpSpPr>
          <a:xfrm>
            <a:off x="1059650" y="4276199"/>
            <a:ext cx="1236225" cy="467177"/>
            <a:chOff x="8331584" y="819251"/>
            <a:chExt cx="784457" cy="47668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C856BAC-3B65-4804-819B-B63D5D9F7B7B}"/>
                </a:ext>
              </a:extLst>
            </p:cNvPr>
            <p:cNvSpPr/>
            <p:nvPr/>
          </p:nvSpPr>
          <p:spPr>
            <a:xfrm>
              <a:off x="8335652" y="819251"/>
              <a:ext cx="776326" cy="433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1174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kern="0" dirty="0">
                  <a:solidFill>
                    <a:srgbClr val="000000"/>
                  </a:solidFill>
                  <a:latin typeface="Segoe UI Semibold"/>
                  <a:cs typeface="Segoe UI Light" panose="020B0502040204020203" pitchFamily="34" charset="0"/>
                </a:rPr>
                <a:t>Collect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50397A-27C7-41BD-A658-5A53E87BAB4C}"/>
                </a:ext>
              </a:extLst>
            </p:cNvPr>
            <p:cNvSpPr/>
            <p:nvPr/>
          </p:nvSpPr>
          <p:spPr>
            <a:xfrm>
              <a:off x="8331584" y="1046272"/>
              <a:ext cx="784457" cy="249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1174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100" kern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12F59A-63A9-4113-BF47-4355146FA3BA}"/>
              </a:ext>
            </a:extLst>
          </p:cNvPr>
          <p:cNvGrpSpPr/>
          <p:nvPr/>
        </p:nvGrpSpPr>
        <p:grpSpPr>
          <a:xfrm>
            <a:off x="3860722" y="4296076"/>
            <a:ext cx="1422973" cy="481501"/>
            <a:chOff x="9437052" y="3452106"/>
            <a:chExt cx="1451919" cy="4912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80CD3C-9394-46F8-BEB0-85C327F062CA}"/>
                </a:ext>
              </a:extLst>
            </p:cNvPr>
            <p:cNvSpPr/>
            <p:nvPr/>
          </p:nvSpPr>
          <p:spPr>
            <a:xfrm>
              <a:off x="9580063" y="3452106"/>
              <a:ext cx="1120721" cy="433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1174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kern="0">
                  <a:solidFill>
                    <a:srgbClr val="000000"/>
                  </a:solidFill>
                  <a:latin typeface="Segoe UI Semibold"/>
                  <a:cs typeface="Segoe UI Light" panose="020B0502040204020203" pitchFamily="34" charset="0"/>
                </a:rPr>
                <a:t>Detect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562F90A-A937-40E1-AFA3-BB95AB9DD2EF}"/>
                </a:ext>
              </a:extLst>
            </p:cNvPr>
            <p:cNvSpPr/>
            <p:nvPr/>
          </p:nvSpPr>
          <p:spPr>
            <a:xfrm>
              <a:off x="9437052" y="3693741"/>
              <a:ext cx="1451919" cy="249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588"/>
                </a:spcBef>
                <a:defRPr/>
              </a:pPr>
              <a:endParaRPr lang="en-US" sz="1100" kern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CC00C2-1CDE-48A6-94B8-9C9CE76F9766}"/>
              </a:ext>
            </a:extLst>
          </p:cNvPr>
          <p:cNvGrpSpPr/>
          <p:nvPr/>
        </p:nvGrpSpPr>
        <p:grpSpPr>
          <a:xfrm>
            <a:off x="9708274" y="4289446"/>
            <a:ext cx="1409360" cy="490698"/>
            <a:chOff x="1773133" y="2705069"/>
            <a:chExt cx="1438029" cy="50067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26B204-A125-4242-AE74-3314D7FCAB45}"/>
                </a:ext>
              </a:extLst>
            </p:cNvPr>
            <p:cNvSpPr/>
            <p:nvPr/>
          </p:nvSpPr>
          <p:spPr>
            <a:xfrm>
              <a:off x="1773133" y="2705069"/>
              <a:ext cx="1438029" cy="4333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1174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kern="0" dirty="0">
                  <a:solidFill>
                    <a:srgbClr val="000000"/>
                  </a:solidFill>
                  <a:latin typeface="Segoe UI Semibold"/>
                  <a:cs typeface="Segoe UI Light" panose="020B0502040204020203" pitchFamily="34" charset="0"/>
                </a:rPr>
                <a:t>Respond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E840CC-EDD3-49F7-B93C-2C1CDD436720}"/>
                </a:ext>
              </a:extLst>
            </p:cNvPr>
            <p:cNvSpPr/>
            <p:nvPr/>
          </p:nvSpPr>
          <p:spPr>
            <a:xfrm>
              <a:off x="1787686" y="2956089"/>
              <a:ext cx="1374397" cy="249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588"/>
                </a:spcBef>
                <a:defRPr/>
              </a:pPr>
              <a:endParaRPr lang="en-US" sz="1100" kern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087F8B41-259B-49CE-931E-1841A2F0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331" y="3043402"/>
            <a:ext cx="914400" cy="9144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2CBA319-5F7D-4429-85B4-839E3479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176" y="3046388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F4B7177-F89C-45FB-B0D5-045DE5A74A4E}"/>
              </a:ext>
            </a:extLst>
          </p:cNvPr>
          <p:cNvGrpSpPr/>
          <p:nvPr/>
        </p:nvGrpSpPr>
        <p:grpSpPr>
          <a:xfrm>
            <a:off x="6589789" y="4203312"/>
            <a:ext cx="1717137" cy="573811"/>
            <a:chOff x="8346010" y="5065656"/>
            <a:chExt cx="1717634" cy="573973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DB417C59-C753-4EFB-BD3E-F80D4157F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645" y="5065656"/>
              <a:ext cx="54362" cy="7227"/>
            </a:xfrm>
            <a:custGeom>
              <a:avLst/>
              <a:gdLst>
                <a:gd name="T0" fmla="*/ 160 w 171"/>
                <a:gd name="T1" fmla="*/ 21 h 21"/>
                <a:gd name="T2" fmla="*/ 11 w 171"/>
                <a:gd name="T3" fmla="*/ 21 h 21"/>
                <a:gd name="T4" fmla="*/ 0 w 171"/>
                <a:gd name="T5" fmla="*/ 10 h 21"/>
                <a:gd name="T6" fmla="*/ 0 w 171"/>
                <a:gd name="T7" fmla="*/ 10 h 21"/>
                <a:gd name="T8" fmla="*/ 11 w 171"/>
                <a:gd name="T9" fmla="*/ 0 h 21"/>
                <a:gd name="T10" fmla="*/ 160 w 171"/>
                <a:gd name="T11" fmla="*/ 0 h 21"/>
                <a:gd name="T12" fmla="*/ 171 w 171"/>
                <a:gd name="T13" fmla="*/ 10 h 21"/>
                <a:gd name="T14" fmla="*/ 171 w 171"/>
                <a:gd name="T15" fmla="*/ 10 h 21"/>
                <a:gd name="T16" fmla="*/ 160 w 17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1">
                  <a:moveTo>
                    <a:pt x="160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6" y="0"/>
                    <a:pt x="171" y="4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16"/>
                    <a:pt x="166" y="21"/>
                    <a:pt x="160" y="2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2400">
                <a:solidFill>
                  <a:srgbClr val="3C3C41"/>
                </a:solidFill>
                <a:latin typeface="Segoe UI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1AF20E-06BD-4024-9F70-49149C74472D}"/>
                </a:ext>
              </a:extLst>
            </p:cNvPr>
            <p:cNvGrpSpPr/>
            <p:nvPr/>
          </p:nvGrpSpPr>
          <p:grpSpPr>
            <a:xfrm>
              <a:off x="8346010" y="5152728"/>
              <a:ext cx="1717634" cy="486901"/>
              <a:chOff x="1670223" y="5891383"/>
              <a:chExt cx="1752077" cy="49666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3E151DE-3F27-4C3B-953A-8766D55735BF}"/>
                  </a:ext>
                </a:extLst>
              </p:cNvPr>
              <p:cNvSpPr/>
              <p:nvPr/>
            </p:nvSpPr>
            <p:spPr>
              <a:xfrm>
                <a:off x="1670223" y="5891383"/>
                <a:ext cx="1752077" cy="433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049">
                  <a:lnSpc>
                    <a:spcPct val="90000"/>
                  </a:lnSpc>
                  <a:spcBef>
                    <a:spcPts val="1174"/>
                  </a:spcBef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400" kern="0">
                    <a:solidFill>
                      <a:srgbClr val="000000"/>
                    </a:solidFill>
                    <a:latin typeface="Segoe UI Semibold"/>
                    <a:cs typeface="Segoe UI Light" panose="020B0502040204020203" pitchFamily="34" charset="0"/>
                  </a:rPr>
                  <a:t>Investigate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D03DEAC-7B01-4E86-97AC-E1C5BB5042E1}"/>
                  </a:ext>
                </a:extLst>
              </p:cNvPr>
              <p:cNvSpPr/>
              <p:nvPr/>
            </p:nvSpPr>
            <p:spPr>
              <a:xfrm>
                <a:off x="1887146" y="6138388"/>
                <a:ext cx="1249579" cy="249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049">
                  <a:lnSpc>
                    <a:spcPct val="90000"/>
                  </a:lnSpc>
                  <a:spcBef>
                    <a:spcPts val="588"/>
                  </a:spcBef>
                  <a:defRPr/>
                </a:pPr>
                <a:endParaRPr lang="en-US" sz="1100" kern="0">
                  <a:solidFill>
                    <a:srgbClr val="000000"/>
                  </a:solidFill>
                  <a:latin typeface="Segoe UI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03CCED-93F3-4CF2-A707-C15559CEDC88}"/>
              </a:ext>
            </a:extLst>
          </p:cNvPr>
          <p:cNvGrpSpPr/>
          <p:nvPr/>
        </p:nvGrpSpPr>
        <p:grpSpPr>
          <a:xfrm>
            <a:off x="6989753" y="3125900"/>
            <a:ext cx="914400" cy="914400"/>
            <a:chOff x="9202433" y="4975326"/>
            <a:chExt cx="365420" cy="28687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B956FF-E290-4554-8A7D-8023A08BBDFD}"/>
                </a:ext>
              </a:extLst>
            </p:cNvPr>
            <p:cNvGrpSpPr/>
            <p:nvPr/>
          </p:nvGrpSpPr>
          <p:grpSpPr>
            <a:xfrm>
              <a:off x="9202433" y="4975326"/>
              <a:ext cx="357803" cy="230952"/>
              <a:chOff x="9910950" y="4527483"/>
              <a:chExt cx="357803" cy="230952"/>
            </a:xfrm>
          </p:grpSpPr>
          <p:sp>
            <p:nvSpPr>
              <p:cNvPr id="81" name="Freeform 966">
                <a:extLst>
                  <a:ext uri="{FF2B5EF4-FFF2-40B4-BE49-F238E27FC236}">
                    <a16:creationId xmlns:a16="http://schemas.microsoft.com/office/drawing/2014/main" id="{7F9254A5-6737-4D78-BFAD-D1F8F020E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0950" y="4527483"/>
                <a:ext cx="357803" cy="230952"/>
              </a:xfrm>
              <a:custGeom>
                <a:avLst/>
                <a:gdLst>
                  <a:gd name="T0" fmla="*/ 44 w 84"/>
                  <a:gd name="T1" fmla="*/ 50 h 56"/>
                  <a:gd name="T2" fmla="*/ 74 w 84"/>
                  <a:gd name="T3" fmla="*/ 20 h 56"/>
                  <a:gd name="T4" fmla="*/ 84 w 84"/>
                  <a:gd name="T5" fmla="*/ 22 h 56"/>
                  <a:gd name="T6" fmla="*/ 84 w 84"/>
                  <a:gd name="T7" fmla="*/ 0 h 56"/>
                  <a:gd name="T8" fmla="*/ 0 w 84"/>
                  <a:gd name="T9" fmla="*/ 0 h 56"/>
                  <a:gd name="T10" fmla="*/ 0 w 84"/>
                  <a:gd name="T11" fmla="*/ 56 h 56"/>
                  <a:gd name="T12" fmla="*/ 45 w 84"/>
                  <a:gd name="T13" fmla="*/ 56 h 56"/>
                  <a:gd name="T14" fmla="*/ 44 w 84"/>
                  <a:gd name="T15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6">
                    <a:moveTo>
                      <a:pt x="44" y="50"/>
                    </a:moveTo>
                    <a:cubicBezTo>
                      <a:pt x="44" y="34"/>
                      <a:pt x="57" y="20"/>
                      <a:pt x="74" y="20"/>
                    </a:cubicBezTo>
                    <a:cubicBezTo>
                      <a:pt x="78" y="20"/>
                      <a:pt x="81" y="21"/>
                      <a:pt x="84" y="22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4"/>
                      <a:pt x="44" y="52"/>
                      <a:pt x="44" y="50"/>
                    </a:cubicBezTo>
                    <a:close/>
                  </a:path>
                </a:pathLst>
              </a:custGeom>
              <a:solidFill>
                <a:srgbClr val="0078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878559">
                  <a:defRPr/>
                </a:pPr>
                <a:endParaRPr lang="en-US" sz="2307" kern="0">
                  <a:solidFill>
                    <a:srgbClr val="1A1A1A"/>
                  </a:solidFill>
                </a:endParaRPr>
              </a:p>
            </p:txBody>
          </p:sp>
          <p:sp>
            <p:nvSpPr>
              <p:cNvPr id="82" name="Rectangle 1007">
                <a:extLst>
                  <a:ext uri="{FF2B5EF4-FFF2-40B4-BE49-F238E27FC236}">
                    <a16:creationId xmlns:a16="http://schemas.microsoft.com/office/drawing/2014/main" id="{35FC32F0-2E5B-4C5F-8403-73C270D19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80375" y="4655788"/>
                <a:ext cx="32042" cy="6672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878559">
                  <a:defRPr/>
                </a:pPr>
                <a:endParaRPr lang="en-US" sz="2307" kern="0">
                  <a:solidFill>
                    <a:srgbClr val="1A1A1A"/>
                  </a:solidFill>
                </a:endParaRPr>
              </a:p>
            </p:txBody>
          </p:sp>
          <p:sp>
            <p:nvSpPr>
              <p:cNvPr id="83" name="Rectangle 1008">
                <a:extLst>
                  <a:ext uri="{FF2B5EF4-FFF2-40B4-BE49-F238E27FC236}">
                    <a16:creationId xmlns:a16="http://schemas.microsoft.com/office/drawing/2014/main" id="{552C0FC5-0088-403B-AD37-4BDB08A37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4460" y="4558277"/>
                <a:ext cx="37384" cy="164232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878559">
                  <a:defRPr/>
                </a:pPr>
                <a:endParaRPr lang="en-US" sz="2307" kern="0">
                  <a:solidFill>
                    <a:srgbClr val="1A1A1A"/>
                  </a:solidFill>
                </a:endParaRPr>
              </a:p>
            </p:txBody>
          </p:sp>
          <p:sp>
            <p:nvSpPr>
              <p:cNvPr id="84" name="Freeform 1091">
                <a:extLst>
                  <a:ext uri="{FF2B5EF4-FFF2-40B4-BE49-F238E27FC236}">
                    <a16:creationId xmlns:a16="http://schemas.microsoft.com/office/drawing/2014/main" id="{53E44B0C-84A2-4FA6-A64D-34ABA528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3882" y="4594201"/>
                <a:ext cx="32042" cy="76985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9 h 19"/>
                  <a:gd name="T4" fmla="*/ 8 w 8"/>
                  <a:gd name="T5" fmla="*/ 10 h 19"/>
                  <a:gd name="T6" fmla="*/ 8 w 8"/>
                  <a:gd name="T7" fmla="*/ 0 h 19"/>
                  <a:gd name="T8" fmla="*/ 0 w 8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2" y="16"/>
                      <a:pt x="5" y="13"/>
                      <a:pt x="8" y="1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878559">
                  <a:defRPr/>
                </a:pPr>
                <a:endParaRPr lang="en-US" sz="2307" kern="0">
                  <a:solidFill>
                    <a:srgbClr val="1A1A1A"/>
                  </a:solidFill>
                </a:endParaRPr>
              </a:p>
            </p:txBody>
          </p:sp>
        </p:grpSp>
        <p:sp>
          <p:nvSpPr>
            <p:cNvPr id="85" name="Freeform 1061">
              <a:extLst>
                <a:ext uri="{FF2B5EF4-FFF2-40B4-BE49-F238E27FC236}">
                  <a16:creationId xmlns:a16="http://schemas.microsoft.com/office/drawing/2014/main" id="{D25D48DA-43EC-4BD7-B23D-2F5EFF3FD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4048" y="5031247"/>
              <a:ext cx="233805" cy="230952"/>
            </a:xfrm>
            <a:custGeom>
              <a:avLst/>
              <a:gdLst>
                <a:gd name="T0" fmla="*/ 38 w 60"/>
                <a:gd name="T1" fmla="*/ 0 h 60"/>
                <a:gd name="T2" fmla="*/ 16 w 60"/>
                <a:gd name="T3" fmla="*/ 22 h 60"/>
                <a:gd name="T4" fmla="*/ 20 w 60"/>
                <a:gd name="T5" fmla="*/ 35 h 60"/>
                <a:gd name="T6" fmla="*/ 0 w 60"/>
                <a:gd name="T7" fmla="*/ 54 h 60"/>
                <a:gd name="T8" fmla="*/ 6 w 60"/>
                <a:gd name="T9" fmla="*/ 60 h 60"/>
                <a:gd name="T10" fmla="*/ 26 w 60"/>
                <a:gd name="T11" fmla="*/ 40 h 60"/>
                <a:gd name="T12" fmla="*/ 38 w 60"/>
                <a:gd name="T13" fmla="*/ 44 h 60"/>
                <a:gd name="T14" fmla="*/ 60 w 60"/>
                <a:gd name="T15" fmla="*/ 22 h 60"/>
                <a:gd name="T16" fmla="*/ 38 w 60"/>
                <a:gd name="T17" fmla="*/ 0 h 60"/>
                <a:gd name="T18" fmla="*/ 38 w 60"/>
                <a:gd name="T19" fmla="*/ 36 h 60"/>
                <a:gd name="T20" fmla="*/ 24 w 60"/>
                <a:gd name="T21" fmla="*/ 22 h 60"/>
                <a:gd name="T22" fmla="*/ 38 w 60"/>
                <a:gd name="T23" fmla="*/ 8 h 60"/>
                <a:gd name="T24" fmla="*/ 52 w 60"/>
                <a:gd name="T25" fmla="*/ 22 h 60"/>
                <a:gd name="T26" fmla="*/ 38 w 60"/>
                <a:gd name="T27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0">
                  <a:moveTo>
                    <a:pt x="38" y="0"/>
                  </a:moveTo>
                  <a:cubicBezTo>
                    <a:pt x="26" y="0"/>
                    <a:pt x="16" y="10"/>
                    <a:pt x="16" y="22"/>
                  </a:cubicBezTo>
                  <a:cubicBezTo>
                    <a:pt x="16" y="27"/>
                    <a:pt x="17" y="31"/>
                    <a:pt x="20" y="3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9" y="43"/>
                    <a:pt x="33" y="44"/>
                    <a:pt x="38" y="44"/>
                  </a:cubicBezTo>
                  <a:cubicBezTo>
                    <a:pt x="50" y="44"/>
                    <a:pt x="60" y="34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lose/>
                  <a:moveTo>
                    <a:pt x="38" y="36"/>
                  </a:moveTo>
                  <a:cubicBezTo>
                    <a:pt x="30" y="36"/>
                    <a:pt x="24" y="30"/>
                    <a:pt x="24" y="22"/>
                  </a:cubicBezTo>
                  <a:cubicBezTo>
                    <a:pt x="24" y="14"/>
                    <a:pt x="30" y="8"/>
                    <a:pt x="38" y="8"/>
                  </a:cubicBezTo>
                  <a:cubicBezTo>
                    <a:pt x="46" y="8"/>
                    <a:pt x="52" y="14"/>
                    <a:pt x="52" y="22"/>
                  </a:cubicBezTo>
                  <a:cubicBezTo>
                    <a:pt x="52" y="30"/>
                    <a:pt x="46" y="36"/>
                    <a:pt x="38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defTabSz="878559">
                <a:defRPr/>
              </a:pPr>
              <a:endParaRPr lang="en-US" sz="2307" kern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A8A9DD-5C3A-4032-A486-C9CF9FECC03B}"/>
              </a:ext>
            </a:extLst>
          </p:cNvPr>
          <p:cNvGrpSpPr/>
          <p:nvPr/>
        </p:nvGrpSpPr>
        <p:grpSpPr>
          <a:xfrm>
            <a:off x="12198682" y="1290289"/>
            <a:ext cx="2012016" cy="1871311"/>
            <a:chOff x="8296424" y="2866328"/>
            <a:chExt cx="2012016" cy="187131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D7ABAB-1248-412F-B6DC-3EC07D336DBD}"/>
                </a:ext>
              </a:extLst>
            </p:cNvPr>
            <p:cNvGrpSpPr/>
            <p:nvPr/>
          </p:nvGrpSpPr>
          <p:grpSpPr>
            <a:xfrm>
              <a:off x="8296424" y="2866328"/>
              <a:ext cx="2012016" cy="1871311"/>
              <a:chOff x="8354173" y="2825620"/>
              <a:chExt cx="1701305" cy="158229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6CEF3D9-0C9E-4963-B471-F51753E65190}"/>
                  </a:ext>
                </a:extLst>
              </p:cNvPr>
              <p:cNvSpPr/>
              <p:nvPr/>
            </p:nvSpPr>
            <p:spPr bwMode="auto">
              <a:xfrm>
                <a:off x="8398392" y="2825620"/>
                <a:ext cx="1612870" cy="158229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cloud">
                <a:extLst>
                  <a:ext uri="{FF2B5EF4-FFF2-40B4-BE49-F238E27FC236}">
                    <a16:creationId xmlns:a16="http://schemas.microsoft.com/office/drawing/2014/main" id="{FEA334F4-FE52-464E-8C03-3418F4A143F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25135" y="3167469"/>
                <a:ext cx="1159385" cy="738634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90500" dist="50800" dir="2700000" sx="101000" sy="101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D972C1-103A-4C95-A20F-FE0430ED3F12}"/>
                  </a:ext>
                </a:extLst>
              </p:cNvPr>
              <p:cNvGrpSpPr/>
              <p:nvPr/>
            </p:nvGrpSpPr>
            <p:grpSpPr>
              <a:xfrm>
                <a:off x="8989809" y="3378017"/>
                <a:ext cx="430036" cy="431628"/>
                <a:chOff x="6545616" y="3442997"/>
                <a:chExt cx="612763" cy="612763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E63481E-6E48-40B8-A427-2C0AEFA338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45616" y="3442997"/>
                  <a:ext cx="612763" cy="612763"/>
                </a:xfrm>
                <a:prstGeom prst="rect">
                  <a:avLst/>
                </a:prstGeom>
              </p:spPr>
            </p:pic>
            <p:sp>
              <p:nvSpPr>
                <p:cNvPr id="16" name="Shield_EA18" title="Icon of a shield">
                  <a:extLst>
                    <a:ext uri="{FF2B5EF4-FFF2-40B4-BE49-F238E27FC236}">
                      <a16:creationId xmlns:a16="http://schemas.microsoft.com/office/drawing/2014/main" id="{EFFFEB6C-13C2-4833-A9AC-094AD5D1078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720910" y="3615149"/>
                  <a:ext cx="262172" cy="279127"/>
                </a:xfrm>
                <a:custGeom>
                  <a:avLst/>
                  <a:gdLst>
                    <a:gd name="T0" fmla="*/ 3500 w 3500"/>
                    <a:gd name="T1" fmla="*/ 1375 h 3725"/>
                    <a:gd name="T2" fmla="*/ 1750 w 3500"/>
                    <a:gd name="T3" fmla="*/ 3725 h 3725"/>
                    <a:gd name="T4" fmla="*/ 0 w 3500"/>
                    <a:gd name="T5" fmla="*/ 1375 h 3725"/>
                    <a:gd name="T6" fmla="*/ 0 w 3500"/>
                    <a:gd name="T7" fmla="*/ 500 h 3725"/>
                    <a:gd name="T8" fmla="*/ 1125 w 3500"/>
                    <a:gd name="T9" fmla="*/ 187 h 3725"/>
                    <a:gd name="T10" fmla="*/ 1750 w 3500"/>
                    <a:gd name="T11" fmla="*/ 0 h 3725"/>
                    <a:gd name="T12" fmla="*/ 2375 w 3500"/>
                    <a:gd name="T13" fmla="*/ 187 h 3725"/>
                    <a:gd name="T14" fmla="*/ 3500 w 3500"/>
                    <a:gd name="T15" fmla="*/ 500 h 3725"/>
                    <a:gd name="T16" fmla="*/ 3500 w 3500"/>
                    <a:gd name="T17" fmla="*/ 1375 h 3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00" h="3725">
                      <a:moveTo>
                        <a:pt x="3500" y="1375"/>
                      </a:moveTo>
                      <a:cubicBezTo>
                        <a:pt x="3500" y="2302"/>
                        <a:pt x="2831" y="3117"/>
                        <a:pt x="1750" y="3725"/>
                      </a:cubicBezTo>
                      <a:cubicBezTo>
                        <a:pt x="669" y="3117"/>
                        <a:pt x="0" y="2302"/>
                        <a:pt x="0" y="1375"/>
                      </a:cubicBezTo>
                      <a:cubicBezTo>
                        <a:pt x="0" y="500"/>
                        <a:pt x="0" y="500"/>
                        <a:pt x="0" y="500"/>
                      </a:cubicBezTo>
                      <a:cubicBezTo>
                        <a:pt x="440" y="500"/>
                        <a:pt x="837" y="380"/>
                        <a:pt x="1125" y="187"/>
                      </a:cubicBezTo>
                      <a:cubicBezTo>
                        <a:pt x="1285" y="71"/>
                        <a:pt x="1506" y="0"/>
                        <a:pt x="1750" y="0"/>
                      </a:cubicBezTo>
                      <a:cubicBezTo>
                        <a:pt x="1994" y="0"/>
                        <a:pt x="2215" y="71"/>
                        <a:pt x="2375" y="187"/>
                      </a:cubicBezTo>
                      <a:cubicBezTo>
                        <a:pt x="2663" y="380"/>
                        <a:pt x="3060" y="500"/>
                        <a:pt x="3500" y="500"/>
                      </a:cubicBezTo>
                      <a:lnTo>
                        <a:pt x="3500" y="137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38100" cap="sq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841">
                    <a:defRPr/>
                  </a:pPr>
                  <a:endParaRPr lang="en-US" sz="1765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E9C850C-D811-40C1-9B8F-D557255A1171}"/>
                  </a:ext>
                </a:extLst>
              </p:cNvPr>
              <p:cNvSpPr txBox="1"/>
              <p:nvPr/>
            </p:nvSpPr>
            <p:spPr>
              <a:xfrm>
                <a:off x="8354173" y="3825730"/>
                <a:ext cx="1701305" cy="385144"/>
              </a:xfrm>
              <a:prstGeom prst="rect">
                <a:avLst/>
              </a:prstGeom>
              <a:noFill/>
            </p:spPr>
            <p:txBody>
              <a:bodyPr wrap="square" lIns="179234" tIns="143387" rIns="179234" bIns="143387" rtlCol="0">
                <a:spAutoFit/>
              </a:bodyPr>
              <a:lstStyle/>
              <a:p>
                <a:pPr algn="ctr" defTabSz="914049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174" b="1">
                    <a:gradFill>
                      <a:gsLst>
                        <a:gs pos="2917">
                          <a:srgbClr val="3C3C41"/>
                        </a:gs>
                        <a:gs pos="30000">
                          <a:srgbClr val="3C3C41"/>
                        </a:gs>
                      </a:gsLst>
                      <a:lin ang="5400000" scaled="0"/>
                    </a:gradFill>
                    <a:latin typeface="Segoe UI"/>
                  </a:rPr>
                  <a:t>Azure Sentinel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067F36-A67E-4320-B3A0-9FB6C1A71587}"/>
                </a:ext>
              </a:extLst>
            </p:cNvPr>
            <p:cNvSpPr txBox="1"/>
            <p:nvPr/>
          </p:nvSpPr>
          <p:spPr>
            <a:xfrm>
              <a:off x="8662834" y="4363803"/>
              <a:ext cx="127919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900" i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Cloud-native SIEM+SOAR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5BE6F74D-C571-493B-9589-77C59E3F90E9}"/>
              </a:ext>
            </a:extLst>
          </p:cNvPr>
          <p:cNvSpPr/>
          <p:nvPr/>
        </p:nvSpPr>
        <p:spPr>
          <a:xfrm>
            <a:off x="241826" y="622755"/>
            <a:ext cx="10452505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214"/>
            <a:r>
              <a:rPr lang="en-US" sz="1961" i="1" kern="0">
                <a:solidFill>
                  <a:srgbClr val="0078D3"/>
                </a:solidFill>
              </a:rPr>
              <a:t>Cloud-native SIEM for intelligent security analytics for your entire enterprise</a:t>
            </a:r>
            <a:endParaRPr lang="en-US" sz="1765" i="1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FC39B-09DB-472F-8CCD-92E7D1A17D36}"/>
              </a:ext>
            </a:extLst>
          </p:cNvPr>
          <p:cNvSpPr/>
          <p:nvPr/>
        </p:nvSpPr>
        <p:spPr>
          <a:xfrm>
            <a:off x="752791" y="4638171"/>
            <a:ext cx="1768512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117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kern="0" dirty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rPr>
              <a:t>Security data across your enterprise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A719F5-C84C-4787-ABB6-71F8F9F4AAE7}"/>
              </a:ext>
            </a:extLst>
          </p:cNvPr>
          <p:cNvSpPr/>
          <p:nvPr/>
        </p:nvSpPr>
        <p:spPr>
          <a:xfrm>
            <a:off x="9613020" y="4714178"/>
            <a:ext cx="175728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1100" kern="0" dirty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rPr>
              <a:t>Rapidly and automate protection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B14A9A-58A3-4584-BF0A-908920BE3030}"/>
              </a:ext>
            </a:extLst>
          </p:cNvPr>
          <p:cNvSpPr/>
          <p:nvPr/>
        </p:nvSpPr>
        <p:spPr>
          <a:xfrm>
            <a:off x="3664054" y="4700931"/>
            <a:ext cx="1744290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1100" kern="0" dirty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rPr>
              <a:t>Threats with vast threat intelligence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867655-4809-48DD-A951-770AF432EF81}"/>
              </a:ext>
            </a:extLst>
          </p:cNvPr>
          <p:cNvSpPr/>
          <p:nvPr/>
        </p:nvSpPr>
        <p:spPr>
          <a:xfrm>
            <a:off x="6577599" y="4700931"/>
            <a:ext cx="175728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1100" kern="0" dirty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rPr>
              <a:t>Critical incidents guided by AI</a:t>
            </a:r>
          </a:p>
        </p:txBody>
      </p:sp>
    </p:spTree>
    <p:extLst>
      <p:ext uri="{BB962C8B-B14F-4D97-AF65-F5344CB8AC3E}">
        <p14:creationId xmlns:p14="http://schemas.microsoft.com/office/powerpoint/2010/main" val="195146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25F5-BC99-47B6-97FF-6BDF441C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9C64F-171C-47CA-AFF7-131ECD8FAC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 Introduction 30m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 Kusto Queries 1h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Kusto Lab1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Kusto Lab2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Kusto Lab3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Kusto Lab4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Kusto Lab5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 Log Analytics 30m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4 Data Collection 45m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Firewall Lab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 Syslog Connector 1h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Syslog Server and OMS Integration lab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6 Sentinel RBAC 15m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*** Lunch 1h ***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583EEF-D416-43CE-8562-55913ADEFF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7 Custom Fields 30m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Custom Field Lab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8 Custom Logs 30m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Custom Log Lab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9 Analytics 30m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Playbook with Logic App Lab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10 Hunting 30m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Hunting Query Lab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11 Incidents 30m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Investigate an Incident Lab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12 Investigations 30m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13 MSSP Lighthouse 30m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14 Sentinel Billing 30m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 handling and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IcM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Creation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730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 Template" id="{4E5399CC-5A17-41E5-BF70-657769740E86}" vid="{765ECC20-00EE-4C85-BDE0-2CF71C35B9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 Template</Template>
  <TotalTime>399</TotalTime>
  <Words>671</Words>
  <Application>Microsoft Office PowerPoint</Application>
  <PresentationFormat>Widescreen</PresentationFormat>
  <Paragraphs>113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Build next generation security operations with a cloud native SIEM</vt:lpstr>
      <vt:lpstr>PowerPoint Presentation</vt:lpstr>
      <vt:lpstr>PowerPoint Presentation</vt:lpstr>
      <vt:lpstr>Introducing Microsoft Azure Sentinel  Introduction Video https://www.youtube.com/watch?v=XXZp6LQZSJU&amp;feature=youtu.be  </vt:lpstr>
      <vt:lpstr>Integrate with existing tools and data sources </vt:lpstr>
      <vt:lpstr>Introducing Microsoft Azure Sentinel</vt:lpstr>
      <vt:lpstr>Overview of this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next generation security operations with a cloud native SIEM</dc:title>
  <dc:creator>Roger Fleming</dc:creator>
  <cp:lastModifiedBy>Roger Fleming</cp:lastModifiedBy>
  <cp:revision>18</cp:revision>
  <dcterms:created xsi:type="dcterms:W3CDTF">2019-12-30T18:29:25Z</dcterms:created>
  <dcterms:modified xsi:type="dcterms:W3CDTF">2020-01-14T15:49:19Z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roflemin@microsoft.com</vt:lpwstr>
  </property>
  <property fmtid="{D5CDD505-2E9C-101B-9397-08002B2CF9AE}" pid="5" name="MSIP_Label_f42aa342-8706-4288-bd11-ebb85995028c_SetDate">
    <vt:lpwstr>2019-12-30T02:33:12.4951385Z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004e0472-e24d-48d8-9cef-7044b024e7df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